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xls" ContentType="application/vnd.ms-excel"/>
  <Default Extension="jpeg" ContentType="image/jpeg"/>
  <Default Extension="emf" ContentType="image/x-e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59" r:id="rId4"/>
    <p:sldId id="267" r:id="rId5"/>
    <p:sldId id="268" r:id="rId6"/>
    <p:sldId id="269" r:id="rId7"/>
    <p:sldId id="264" r:id="rId8"/>
    <p:sldId id="265" r:id="rId9"/>
    <p:sldId id="266" r:id="rId10"/>
    <p:sldId id="270" r:id="rId11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270185"/>
    <a:srgbClr val="B54441"/>
    <a:srgbClr val="9A3836"/>
    <a:srgbClr val="26BD03"/>
    <a:srgbClr val="D60093"/>
    <a:srgbClr val="F4750C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_____Microsoft_Office_Excel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2.8779024552827482E-2"/>
          <c:y val="0"/>
          <c:w val="0.95483854087516518"/>
          <c:h val="0.73209660429029488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 хозяйствах всех категорий</c:v>
                </c:pt>
              </c:strCache>
            </c:strRef>
          </c:tx>
          <c:spPr>
            <a:ln>
              <a:solidFill>
                <a:srgbClr val="92D050"/>
              </a:solidFill>
            </a:ln>
          </c:spPr>
          <c:dLbls>
            <c:dLbl>
              <c:idx val="0"/>
              <c:layout>
                <c:manualLayout>
                  <c:x val="-3.5638632744510144E-3"/>
                  <c:y val="9.9057449243595084E-3"/>
                </c:manualLayout>
              </c:layout>
              <c:showVal val="1"/>
            </c:dLbl>
            <c:dLbl>
              <c:idx val="1"/>
              <c:layout>
                <c:manualLayout>
                  <c:x val="-3.1971703665507639E-2"/>
                  <c:y val="3.7682054444932492E-3"/>
                </c:manualLayout>
              </c:layout>
              <c:showVal val="1"/>
            </c:dLbl>
            <c:dLbl>
              <c:idx val="2"/>
              <c:layout>
                <c:manualLayout>
                  <c:x val="3.3074102877458287E-3"/>
                  <c:y val="-1.466239038100178E-3"/>
                </c:manualLayout>
              </c:layout>
              <c:showVal val="1"/>
            </c:dLbl>
            <c:dLbl>
              <c:idx val="3"/>
              <c:layout>
                <c:manualLayout>
                  <c:x val="1.1307632485279415E-2"/>
                  <c:y val="1.3299728349100164E-2"/>
                </c:manualLayout>
              </c:layout>
              <c:showVal val="1"/>
            </c:dLbl>
            <c:dLbl>
              <c:idx val="4"/>
              <c:layout>
                <c:manualLayout>
                  <c:x val="-6.2963374439877475E-3"/>
                  <c:y val="1.3662581217654565E-2"/>
                </c:manualLayout>
              </c:layout>
              <c:showVal val="1"/>
            </c:dLbl>
            <c:dLbl>
              <c:idx val="5"/>
              <c:layout>
                <c:manualLayout>
                  <c:x val="-4.3309327384138424E-2"/>
                  <c:y val="2.0011546167964821E-2"/>
                </c:manualLayout>
              </c:layout>
              <c:showVal val="1"/>
            </c:dLbl>
            <c:dLbl>
              <c:idx val="6"/>
              <c:layout>
                <c:manualLayout>
                  <c:x val="-4.0138021062793912E-2"/>
                  <c:y val="2.9833936788842969E-2"/>
                </c:manualLayout>
              </c:layout>
              <c:showVal val="1"/>
            </c:dLbl>
            <c:dLbl>
              <c:idx val="7"/>
              <c:layout>
                <c:manualLayout>
                  <c:x val="-6.757728673422253E-2"/>
                  <c:y val="5.293574777211308E-2"/>
                </c:manualLayout>
              </c:layout>
              <c:showVal val="1"/>
            </c:dLbl>
            <c:dLbl>
              <c:idx val="9"/>
              <c:layout>
                <c:manualLayout>
                  <c:x val="-1.2656488460346511E-2"/>
                  <c:y val="5.7005386663761294E-2"/>
                </c:manualLayout>
              </c:layout>
              <c:showVal val="1"/>
            </c:dLbl>
            <c:txPr>
              <a:bodyPr/>
              <a:lstStyle/>
              <a:p>
                <a:pPr>
                  <a:defRPr lang="ru-RU" altLang="ru-RU" sz="1200" b="1" kern="1200" dirty="0" smtClean="0">
                    <a:solidFill>
                      <a:srgbClr val="0000FF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pPr>
                <a:endParaRPr lang="ru-RU"/>
              </a:p>
            </c:txPr>
            <c:showVal val="1"/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Лист1!$B$2:$B$6</c:f>
              <c:numCache>
                <c:formatCode>0.0</c:formatCode>
                <c:ptCount val="5"/>
                <c:pt idx="0">
                  <c:v>642.25400000000002</c:v>
                </c:pt>
                <c:pt idx="1">
                  <c:v>662.20899999999995</c:v>
                </c:pt>
                <c:pt idx="2">
                  <c:v>721.80199999999911</c:v>
                </c:pt>
                <c:pt idx="3">
                  <c:v>753.49599999999998</c:v>
                </c:pt>
                <c:pt idx="4">
                  <c:v>773.3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 СХО, К(Ф)Х, включая ИП</c:v>
                </c:pt>
              </c:strCache>
            </c:strRef>
          </c:tx>
          <c:spPr>
            <a:solidFill>
              <a:srgbClr val="F79646">
                <a:lumMod val="60000"/>
                <a:lumOff val="40000"/>
              </a:srgbClr>
            </a:solidFill>
            <a:ln>
              <a:solidFill>
                <a:srgbClr val="F79646">
                  <a:lumMod val="75000"/>
                </a:srgbClr>
              </a:solidFill>
            </a:ln>
          </c:spPr>
          <c:dLbls>
            <c:dLbl>
              <c:idx val="0"/>
              <c:layout>
                <c:manualLayout>
                  <c:x val="2.2383068547939304E-2"/>
                  <c:y val="2.1975220854091294E-3"/>
                </c:manualLayout>
              </c:layout>
              <c:showVal val="1"/>
            </c:dLbl>
            <c:dLbl>
              <c:idx val="1"/>
              <c:layout>
                <c:manualLayout>
                  <c:x val="2.0116936954974816E-2"/>
                  <c:y val="-5.1146544946116413E-3"/>
                </c:manualLayout>
              </c:layout>
              <c:showVal val="1"/>
            </c:dLbl>
            <c:dLbl>
              <c:idx val="2"/>
              <c:layout>
                <c:manualLayout>
                  <c:x val="2.246216364499681E-2"/>
                  <c:y val="4.5148012774860365E-3"/>
                </c:manualLayout>
              </c:layout>
              <c:showVal val="1"/>
            </c:dLbl>
            <c:dLbl>
              <c:idx val="3"/>
              <c:layout>
                <c:manualLayout>
                  <c:x val="2.7663421566428852E-2"/>
                  <c:y val="9.1918447338322547E-3"/>
                </c:manualLayout>
              </c:layout>
              <c:showVal val="1"/>
            </c:dLbl>
            <c:dLbl>
              <c:idx val="4"/>
              <c:layout>
                <c:manualLayout>
                  <c:x val="1.6594063444534023E-2"/>
                  <c:y val="6.3717294412388411E-3"/>
                </c:manualLayout>
              </c:layout>
              <c:showVal val="1"/>
            </c:dLbl>
            <c:dLbl>
              <c:idx val="5"/>
              <c:layout>
                <c:manualLayout>
                  <c:x val="3.7699239404581225E-2"/>
                  <c:y val="-1.1563076578711107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>
                    <a:solidFill>
                      <a:schemeClr val="accent2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Val val="1"/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Лист1!$C$2:$C$6</c:f>
              <c:numCache>
                <c:formatCode>0.0</c:formatCode>
                <c:ptCount val="5"/>
                <c:pt idx="0">
                  <c:v>603.99900000000002</c:v>
                </c:pt>
                <c:pt idx="1">
                  <c:v>627.93399999999997</c:v>
                </c:pt>
                <c:pt idx="2">
                  <c:v>687.59199999999998</c:v>
                </c:pt>
                <c:pt idx="3">
                  <c:v>721.37400000000002</c:v>
                </c:pt>
                <c:pt idx="4">
                  <c:v>743.36799999999869</c:v>
                </c:pt>
              </c:numCache>
            </c:numRef>
          </c:val>
        </c:ser>
        <c:axId val="80422016"/>
        <c:axId val="83828736"/>
      </c:barChart>
      <c:lineChart>
        <c:grouping val="standard"/>
        <c:ser>
          <c:idx val="2"/>
          <c:order val="2"/>
          <c:tx>
            <c:strRef>
              <c:f>Лист1!$D$1</c:f>
              <c:strCache>
                <c:ptCount val="1"/>
                <c:pt idx="0">
                  <c:v>надой на 1 корову, кг</c:v>
                </c:pt>
              </c:strCache>
            </c:strRef>
          </c:tx>
          <c:marker>
            <c:spPr>
              <a:solidFill>
                <a:srgbClr val="C00000"/>
              </a:solidFill>
            </c:spPr>
          </c:marker>
          <c:dLbls>
            <c:dLbl>
              <c:idx val="0"/>
              <c:layout>
                <c:manualLayout>
                  <c:x val="-5.9109913713291315E-2"/>
                  <c:y val="-3.6151695195056552E-2"/>
                </c:manualLayout>
              </c:layout>
              <c:tx>
                <c:rich>
                  <a:bodyPr/>
                  <a:lstStyle/>
                  <a:p>
                    <a:r>
                      <a:rPr lang="ru-RU" sz="1200" i="1" dirty="0" smtClean="0">
                        <a:solidFill>
                          <a:srgbClr val="003300"/>
                        </a:solidFill>
                      </a:rPr>
                      <a:t>7</a:t>
                    </a:r>
                    <a:r>
                      <a:rPr lang="ru-RU" sz="1200" i="1" dirty="0" smtClean="0"/>
                      <a:t>161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>
                <c:manualLayout>
                  <c:x val="-4.7351953836692565E-2"/>
                  <c:y val="-3.834632143033994E-2"/>
                </c:manualLayout>
              </c:layout>
              <c:tx>
                <c:rich>
                  <a:bodyPr/>
                  <a:lstStyle/>
                  <a:p>
                    <a:r>
                      <a:rPr lang="ru-RU" sz="1200" i="1" dirty="0" smtClean="0">
                        <a:solidFill>
                          <a:srgbClr val="003300"/>
                        </a:solidFill>
                      </a:rPr>
                      <a:t>7</a:t>
                    </a:r>
                    <a:r>
                      <a:rPr lang="ru-RU" sz="1200" i="1" dirty="0" smtClean="0"/>
                      <a:t>335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>
                <c:manualLayout>
                  <c:x val="-4.7351953836692565E-2"/>
                  <c:y val="-3.3233478572961696E-2"/>
                </c:manualLayout>
              </c:layout>
              <c:tx>
                <c:rich>
                  <a:bodyPr/>
                  <a:lstStyle/>
                  <a:p>
                    <a:r>
                      <a:rPr lang="ru-RU" sz="1200" i="1" dirty="0" smtClean="0">
                        <a:solidFill>
                          <a:srgbClr val="003300"/>
                        </a:solidFill>
                      </a:rPr>
                      <a:t>7</a:t>
                    </a:r>
                    <a:r>
                      <a:rPr lang="ru-RU" sz="1200" i="1" dirty="0" smtClean="0"/>
                      <a:t>798</a:t>
                    </a:r>
                    <a:endParaRPr lang="en-US" dirty="0"/>
                  </a:p>
                </c:rich>
              </c:tx>
              <c:showVal val="1"/>
            </c:dLbl>
            <c:dLbl>
              <c:idx val="3"/>
              <c:layout>
                <c:manualLayout>
                  <c:x val="-4.7351953836692565E-2"/>
                  <c:y val="-4.8572007145097434E-2"/>
                </c:manualLayout>
              </c:layout>
              <c:tx>
                <c:rich>
                  <a:bodyPr/>
                  <a:lstStyle/>
                  <a:p>
                    <a:r>
                      <a:rPr lang="ru-RU" sz="1200" i="1" dirty="0" smtClean="0">
                        <a:solidFill>
                          <a:srgbClr val="003300"/>
                        </a:solidFill>
                      </a:rPr>
                      <a:t>7</a:t>
                    </a:r>
                    <a:r>
                      <a:rPr lang="ru-RU" sz="1200" i="1" dirty="0" smtClean="0"/>
                      <a:t>988</a:t>
                    </a:r>
                    <a:endParaRPr lang="en-US" dirty="0"/>
                  </a:p>
                </c:rich>
              </c:tx>
              <c:showVal val="1"/>
            </c:dLbl>
            <c:dLbl>
              <c:idx val="4"/>
              <c:layout>
                <c:manualLayout>
                  <c:x val="-4.7351953836692662E-2"/>
                  <c:y val="-4.6015585716407875E-2"/>
                </c:manualLayout>
              </c:layout>
              <c:tx>
                <c:rich>
                  <a:bodyPr/>
                  <a:lstStyle/>
                  <a:p>
                    <a:r>
                      <a:rPr lang="ru-RU" sz="1200" i="1" dirty="0" smtClean="0">
                        <a:solidFill>
                          <a:srgbClr val="003300"/>
                        </a:solidFill>
                      </a:rPr>
                      <a:t>8</a:t>
                    </a:r>
                    <a:r>
                      <a:rPr lang="ru-RU" sz="1200" i="1" dirty="0" smtClean="0"/>
                      <a:t>029</a:t>
                    </a:r>
                    <a:endParaRPr lang="en-US" dirty="0"/>
                  </a:p>
                </c:rich>
              </c:tx>
              <c:showVal val="1"/>
            </c:dLbl>
            <c:dLbl>
              <c:idx val="5"/>
              <c:layout>
                <c:manualLayout>
                  <c:x val="-4.4984356144857462E-2"/>
                  <c:y val="-4.8572007145097434E-2"/>
                </c:manualLayout>
              </c:layout>
              <c:tx>
                <c:rich>
                  <a:bodyPr/>
                  <a:lstStyle/>
                  <a:p>
                    <a:r>
                      <a:rPr lang="en-US" sz="1200" i="1" dirty="0" smtClean="0">
                        <a:solidFill>
                          <a:srgbClr val="003300"/>
                        </a:solidFill>
                      </a:rPr>
                      <a:t>7</a:t>
                    </a:r>
                    <a:r>
                      <a:rPr lang="en-US" dirty="0" smtClean="0"/>
                      <a:t>959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200" b="1" i="1">
                    <a:solidFill>
                      <a:srgbClr val="003300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Val val="1"/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716.1</c:v>
                </c:pt>
                <c:pt idx="1">
                  <c:v>733.5</c:v>
                </c:pt>
                <c:pt idx="2">
                  <c:v>779.8</c:v>
                </c:pt>
                <c:pt idx="3">
                  <c:v>798.8</c:v>
                </c:pt>
                <c:pt idx="4">
                  <c:v>804</c:v>
                </c:pt>
              </c:numCache>
            </c:numRef>
          </c:val>
        </c:ser>
        <c:marker val="1"/>
        <c:axId val="80422016"/>
        <c:axId val="83828736"/>
      </c:lineChart>
      <c:catAx>
        <c:axId val="8042201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 b="1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83828736"/>
        <c:crosses val="autoZero"/>
        <c:auto val="1"/>
        <c:lblAlgn val="ctr"/>
        <c:lblOffset val="100"/>
      </c:catAx>
      <c:valAx>
        <c:axId val="83828736"/>
        <c:scaling>
          <c:orientation val="minMax"/>
          <c:min val="300"/>
        </c:scaling>
        <c:delete val="1"/>
        <c:axPos val="l"/>
        <c:numFmt formatCode="General" sourceLinked="0"/>
        <c:tickLblPos val="none"/>
        <c:crossAx val="80422016"/>
        <c:crosses val="autoZero"/>
        <c:crossBetween val="between"/>
      </c:valAx>
      <c:spPr>
        <a:noFill/>
        <a:ln w="25387">
          <a:noFill/>
        </a:ln>
      </c:spPr>
    </c:plotArea>
    <c:legend>
      <c:legendPos val="r"/>
      <c:layout>
        <c:manualLayout>
          <c:xMode val="edge"/>
          <c:yMode val="edge"/>
          <c:x val="0.10033976155522972"/>
          <c:y val="0.78343461735332875"/>
          <c:w val="0.61054682979442387"/>
          <c:h val="0.21656531731176212"/>
        </c:manualLayout>
      </c:layout>
      <c:txPr>
        <a:bodyPr/>
        <a:lstStyle/>
        <a:p>
          <a:pPr>
            <a:defRPr sz="1200" b="1"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  <c:dispBlanksAs val="gap"/>
  </c:chart>
  <c:txPr>
    <a:bodyPr/>
    <a:lstStyle/>
    <a:p>
      <a:pPr>
        <a:defRPr sz="1796"/>
      </a:pPr>
      <a:endParaRPr lang="ru-RU"/>
    </a:p>
  </c:txPr>
  <c:externalData r:id="rId2"/>
  <c:userShapes r:id="rId3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3E6C3A-A392-4300-B396-1E52CE105EB2}" type="doc">
      <dgm:prSet loTypeId="urn:microsoft.com/office/officeart/2005/8/layout/list1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0B202004-6F6D-466E-B53C-1FAE879B7D5C}">
      <dgm:prSet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/>
            <a:t>СПК колхоз «Искра» </a:t>
          </a:r>
          <a:r>
            <a:rPr lang="ru-RU" sz="1600" dirty="0" err="1" smtClean="0"/>
            <a:t>Котельничского</a:t>
          </a:r>
          <a:r>
            <a:rPr lang="ru-RU" sz="1600" dirty="0" smtClean="0"/>
            <a:t> района (на 500 коров)</a:t>
          </a:r>
          <a:endParaRPr lang="ru-RU" sz="1600" b="1" dirty="0" smtClean="0"/>
        </a:p>
      </dgm:t>
    </dgm:pt>
    <dgm:pt modelId="{9961CC01-AB43-4FE9-A94C-CE46D63D7D27}" type="parTrans" cxnId="{CA779583-C320-482F-BAF5-99BA01EE3137}">
      <dgm:prSet/>
      <dgm:spPr/>
      <dgm:t>
        <a:bodyPr/>
        <a:lstStyle/>
        <a:p>
          <a:endParaRPr lang="ru-RU"/>
        </a:p>
      </dgm:t>
    </dgm:pt>
    <dgm:pt modelId="{9C7DC5AC-B49C-4560-BD24-A2A0371956AE}" type="sibTrans" cxnId="{CA779583-C320-482F-BAF5-99BA01EE3137}">
      <dgm:prSet/>
      <dgm:spPr/>
      <dgm:t>
        <a:bodyPr/>
        <a:lstStyle/>
        <a:p>
          <a:endParaRPr lang="ru-RU"/>
        </a:p>
      </dgm:t>
    </dgm:pt>
    <dgm:pt modelId="{1B26B549-CEB1-4094-915B-7A574F0AD014}">
      <dgm:prSet custT="1"/>
      <dgm:spPr/>
      <dgm:t>
        <a:bodyPr lIns="36000" tIns="36000" rIns="36000" bIns="36000" anchor="ctr" anchorCtr="0"/>
        <a:lstStyle/>
        <a:p>
          <a:pPr marL="0" marR="0" indent="0" algn="ctr" defTabSz="6223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1600" dirty="0" smtClean="0"/>
            <a:t>ООО «СХП «Елгань» Унинского района  ( на 516 коров)</a:t>
          </a:r>
          <a:endParaRPr lang="ru-RU" sz="1600" b="1" dirty="0">
            <a:latin typeface="Century Gothic" pitchFamily="34" charset="0"/>
          </a:endParaRPr>
        </a:p>
      </dgm:t>
    </dgm:pt>
    <dgm:pt modelId="{F8496A86-5765-4566-A685-6F096DD778D6}" type="parTrans" cxnId="{DC8F8207-46CE-4F37-809F-6F2ED5466796}">
      <dgm:prSet/>
      <dgm:spPr/>
      <dgm:t>
        <a:bodyPr/>
        <a:lstStyle/>
        <a:p>
          <a:endParaRPr lang="ru-RU"/>
        </a:p>
      </dgm:t>
    </dgm:pt>
    <dgm:pt modelId="{6F0CBC37-1FEF-4D42-8E0A-311E4468191B}" type="sibTrans" cxnId="{DC8F8207-46CE-4F37-809F-6F2ED5466796}">
      <dgm:prSet/>
      <dgm:spPr/>
      <dgm:t>
        <a:bodyPr/>
        <a:lstStyle/>
        <a:p>
          <a:endParaRPr lang="ru-RU"/>
        </a:p>
      </dgm:t>
    </dgm:pt>
    <dgm:pt modelId="{E2B8B6F9-0579-4F4C-BF64-A9741481E192}">
      <dgm:prSet custT="1"/>
      <dgm:spPr/>
      <dgm:t>
        <a:bodyPr lIns="36000" tIns="36000" rIns="36000" bIns="36000" anchor="ctr" anchorCtr="0"/>
        <a:lstStyle/>
        <a:p>
          <a:pPr algn="ctr" defTabSz="622300">
            <a:lnSpc>
              <a:spcPts val="1300"/>
            </a:lnSpc>
            <a:spcBef>
              <a:spcPct val="0"/>
            </a:spcBef>
            <a:spcAft>
              <a:spcPts val="0"/>
            </a:spcAft>
          </a:pPr>
          <a:endParaRPr lang="ru-RU" sz="1800" b="0" dirty="0" smtClean="0">
            <a:latin typeface="+mn-lt"/>
          </a:endParaRPr>
        </a:p>
        <a:p>
          <a:pPr algn="ctr" defTabSz="622300">
            <a:lnSpc>
              <a:spcPts val="1300"/>
            </a:lnSpc>
            <a:spcBef>
              <a:spcPct val="0"/>
            </a:spcBef>
            <a:spcAft>
              <a:spcPts val="0"/>
            </a:spcAft>
          </a:pPr>
          <a:r>
            <a:rPr lang="ru-RU" sz="1800" b="0" dirty="0" smtClean="0">
              <a:latin typeface="+mn-lt"/>
            </a:rPr>
            <a:t>Кроме того введены  </a:t>
          </a:r>
          <a:r>
            <a:rPr lang="ru-RU" sz="1800" b="0" dirty="0" smtClean="0"/>
            <a:t>в эксплуатацию:</a:t>
          </a:r>
        </a:p>
        <a:p>
          <a:pPr algn="ctr" defTabSz="622300">
            <a:lnSpc>
              <a:spcPts val="1300"/>
            </a:lnSpc>
            <a:spcBef>
              <a:spcPct val="0"/>
            </a:spcBef>
            <a:spcAft>
              <a:spcPts val="0"/>
            </a:spcAft>
          </a:pPr>
          <a:r>
            <a:rPr lang="ru-RU" sz="1800" b="1" dirty="0" smtClean="0">
              <a:solidFill>
                <a:srgbClr val="0000FF"/>
              </a:solidFill>
            </a:rPr>
            <a:t>- 5</a:t>
          </a:r>
          <a:r>
            <a:rPr lang="ru-RU" sz="1800" b="1" dirty="0" smtClean="0"/>
            <a:t> </a:t>
          </a:r>
          <a:r>
            <a:rPr lang="ru-RU" sz="1800" b="0" dirty="0" smtClean="0"/>
            <a:t>молочных комплексов (ферм) на </a:t>
          </a:r>
          <a:r>
            <a:rPr lang="ru-RU" sz="1800" b="1" dirty="0" smtClean="0">
              <a:solidFill>
                <a:srgbClr val="0000FF"/>
              </a:solidFill>
            </a:rPr>
            <a:t>2,2</a:t>
          </a:r>
          <a:r>
            <a:rPr lang="ru-RU" sz="1800" b="0" dirty="0" smtClean="0"/>
            <a:t> тыс. голов коров и </a:t>
          </a:r>
          <a:r>
            <a:rPr lang="ru-RU" sz="1800" b="1" dirty="0" smtClean="0">
              <a:solidFill>
                <a:srgbClr val="0000FF"/>
              </a:solidFill>
            </a:rPr>
            <a:t>1,8</a:t>
          </a:r>
          <a:r>
            <a:rPr lang="ru-RU" sz="1800" b="0" dirty="0" smtClean="0">
              <a:solidFill>
                <a:srgbClr val="0000FF"/>
              </a:solidFill>
            </a:rPr>
            <a:t> </a:t>
          </a:r>
          <a:r>
            <a:rPr lang="ru-RU" sz="1800" b="0" dirty="0" smtClean="0"/>
            <a:t>тыс. голов телят:</a:t>
          </a:r>
          <a:endParaRPr lang="ru-RU" sz="1800" b="0" dirty="0">
            <a:latin typeface="+mn-lt"/>
          </a:endParaRPr>
        </a:p>
      </dgm:t>
    </dgm:pt>
    <dgm:pt modelId="{C44B2F52-D34E-413F-87D2-A8DA1E884E1D}" type="parTrans" cxnId="{AA43A08D-B885-4972-BCF7-537DC58E7C57}">
      <dgm:prSet/>
      <dgm:spPr/>
      <dgm:t>
        <a:bodyPr/>
        <a:lstStyle/>
        <a:p>
          <a:endParaRPr lang="ru-RU"/>
        </a:p>
      </dgm:t>
    </dgm:pt>
    <dgm:pt modelId="{9DB94DDE-A6C9-4EA0-A68F-7828BCE1F52B}" type="sibTrans" cxnId="{AA43A08D-B885-4972-BCF7-537DC58E7C57}">
      <dgm:prSet/>
      <dgm:spPr/>
      <dgm:t>
        <a:bodyPr/>
        <a:lstStyle/>
        <a:p>
          <a:endParaRPr lang="ru-RU"/>
        </a:p>
      </dgm:t>
    </dgm:pt>
    <dgm:pt modelId="{54D734F5-B545-4C14-A1A4-CCFEDD4EC01C}">
      <dgm:prSet custT="1"/>
      <dgm:spPr/>
      <dgm:t>
        <a:bodyPr lIns="36000" tIns="36000" rIns="36000" bIns="36000" anchor="ctr" anchorCtr="0"/>
        <a:lstStyle/>
        <a:p>
          <a:pPr algn="ctr">
            <a:lnSpc>
              <a:spcPts val="1500"/>
            </a:lnSpc>
            <a:spcAft>
              <a:spcPts val="0"/>
            </a:spcAft>
          </a:pPr>
          <a:r>
            <a:rPr lang="ru-RU" sz="1600" dirty="0" smtClean="0"/>
            <a:t>ООО «Агрофирма «Коршик» Оричевского района </a:t>
          </a:r>
        </a:p>
        <a:p>
          <a:pPr algn="ctr">
            <a:lnSpc>
              <a:spcPts val="1500"/>
            </a:lnSpc>
            <a:spcAft>
              <a:spcPts val="0"/>
            </a:spcAft>
          </a:pPr>
          <a:r>
            <a:rPr lang="ru-RU" sz="1600" dirty="0" smtClean="0"/>
            <a:t>(на 702 коровы и 900 телят)</a:t>
          </a:r>
          <a:endParaRPr lang="ru-RU" sz="1600" b="0" i="0" dirty="0">
            <a:latin typeface="+mn-lt"/>
          </a:endParaRPr>
        </a:p>
      </dgm:t>
    </dgm:pt>
    <dgm:pt modelId="{65847DE1-A932-406E-9CB3-77035AB87DA5}" type="parTrans" cxnId="{6A9F155D-6CE3-48F8-B0F6-193C419790C0}">
      <dgm:prSet/>
      <dgm:spPr/>
      <dgm:t>
        <a:bodyPr/>
        <a:lstStyle/>
        <a:p>
          <a:endParaRPr lang="ru-RU"/>
        </a:p>
      </dgm:t>
    </dgm:pt>
    <dgm:pt modelId="{FBC31B15-6A32-4FE3-B47A-5C2BAE444C20}" type="sibTrans" cxnId="{6A9F155D-6CE3-48F8-B0F6-193C419790C0}">
      <dgm:prSet/>
      <dgm:spPr/>
      <dgm:t>
        <a:bodyPr/>
        <a:lstStyle/>
        <a:p>
          <a:endParaRPr lang="ru-RU"/>
        </a:p>
      </dgm:t>
    </dgm:pt>
    <dgm:pt modelId="{18832BC1-0635-4365-B5DE-C630BF5D0A8A}">
      <dgm:prSet custT="1"/>
      <dgm:spPr/>
      <dgm:t>
        <a:bodyPr/>
        <a:lstStyle/>
        <a:p>
          <a:pPr algn="ctr"/>
          <a:r>
            <a:rPr lang="ru-RU" sz="1600" smtClean="0"/>
            <a:t>ООО «Рассвет» Санчурского района  (на 488 коров)</a:t>
          </a:r>
          <a:endParaRPr lang="ru-RU" sz="1600" dirty="0" smtClean="0"/>
        </a:p>
      </dgm:t>
    </dgm:pt>
    <dgm:pt modelId="{2CD410EC-8FAC-48EC-B72B-BB2527B41B74}" type="parTrans" cxnId="{A31A62AD-4CFB-4922-BA6D-D25FE94CAD6F}">
      <dgm:prSet/>
      <dgm:spPr/>
      <dgm:t>
        <a:bodyPr/>
        <a:lstStyle/>
        <a:p>
          <a:endParaRPr lang="ru-RU"/>
        </a:p>
      </dgm:t>
    </dgm:pt>
    <dgm:pt modelId="{50482256-EA29-4389-88CC-BBFF754DA8A0}" type="sibTrans" cxnId="{A31A62AD-4CFB-4922-BA6D-D25FE94CAD6F}">
      <dgm:prSet/>
      <dgm:spPr/>
      <dgm:t>
        <a:bodyPr/>
        <a:lstStyle/>
        <a:p>
          <a:endParaRPr lang="ru-RU"/>
        </a:p>
      </dgm:t>
    </dgm:pt>
    <dgm:pt modelId="{0DFFE30D-A65F-4632-8C9D-96C04E8E0EED}">
      <dgm:prSet custT="1"/>
      <dgm:spPr/>
      <dgm:t>
        <a:bodyPr/>
        <a:lstStyle/>
        <a:p>
          <a:pPr algn="ctr">
            <a:lnSpc>
              <a:spcPts val="1500"/>
            </a:lnSpc>
            <a:spcAft>
              <a:spcPts val="0"/>
            </a:spcAft>
          </a:pPr>
          <a:r>
            <a:rPr lang="ru-RU" sz="1600" dirty="0" smtClean="0"/>
            <a:t>ООО «Агрофирма «Адышево» Оричевского района</a:t>
          </a:r>
        </a:p>
        <a:p>
          <a:pPr algn="ctr">
            <a:lnSpc>
              <a:spcPts val="1500"/>
            </a:lnSpc>
            <a:spcAft>
              <a:spcPts val="0"/>
            </a:spcAft>
          </a:pPr>
          <a:r>
            <a:rPr lang="ru-RU" sz="1600" dirty="0" smtClean="0"/>
            <a:t> (на 940 телят)</a:t>
          </a:r>
          <a:endParaRPr lang="ru-RU" sz="1600" b="0" i="0" dirty="0">
            <a:latin typeface="+mn-lt"/>
          </a:endParaRPr>
        </a:p>
      </dgm:t>
    </dgm:pt>
    <dgm:pt modelId="{4E491CD0-5F21-4854-9E5C-D33B4AA265B3}" type="parTrans" cxnId="{3F05B669-F013-430C-964F-BEA674902910}">
      <dgm:prSet/>
      <dgm:spPr/>
      <dgm:t>
        <a:bodyPr/>
        <a:lstStyle/>
        <a:p>
          <a:endParaRPr lang="ru-RU"/>
        </a:p>
      </dgm:t>
    </dgm:pt>
    <dgm:pt modelId="{1880BEE5-04A8-43BC-9138-DC91ED2D74E0}" type="sibTrans" cxnId="{3F05B669-F013-430C-964F-BEA674902910}">
      <dgm:prSet/>
      <dgm:spPr/>
      <dgm:t>
        <a:bodyPr/>
        <a:lstStyle/>
        <a:p>
          <a:endParaRPr lang="ru-RU"/>
        </a:p>
      </dgm:t>
    </dgm:pt>
    <dgm:pt modelId="{1E05D84E-D386-44C3-B8AB-A96A5D869DE8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>
            <a:lnSpc>
              <a:spcPts val="1500"/>
            </a:lnSpc>
            <a:spcAft>
              <a:spcPts val="0"/>
            </a:spcAft>
          </a:pPr>
          <a:r>
            <a:rPr lang="ru-RU" sz="1600" dirty="0" smtClean="0">
              <a:solidFill>
                <a:srgbClr val="0000FF"/>
              </a:solidFill>
            </a:rPr>
            <a:t>- </a:t>
          </a:r>
          <a:r>
            <a:rPr lang="ru-RU" sz="1800" b="0" dirty="0" smtClean="0">
              <a:solidFill>
                <a:srgbClr val="0000FF"/>
              </a:solidFill>
            </a:rPr>
            <a:t>птицефабрика бройлерного направления </a:t>
          </a:r>
        </a:p>
        <a:p>
          <a:pPr algn="ctr">
            <a:lnSpc>
              <a:spcPts val="1500"/>
            </a:lnSpc>
            <a:spcAft>
              <a:spcPts val="0"/>
            </a:spcAft>
          </a:pPr>
          <a:r>
            <a:rPr lang="ru-RU" sz="1600" dirty="0" smtClean="0"/>
            <a:t>(АО «</a:t>
          </a:r>
          <a:r>
            <a:rPr lang="ru-RU" sz="1600" dirty="0" err="1" smtClean="0"/>
            <a:t>Актион-Агро</a:t>
          </a:r>
          <a:r>
            <a:rPr lang="ru-RU" sz="1600" dirty="0" smtClean="0"/>
            <a:t>» г. Киров),  проектной мощностью </a:t>
          </a:r>
        </a:p>
        <a:p>
          <a:pPr algn="ctr">
            <a:lnSpc>
              <a:spcPts val="1500"/>
            </a:lnSpc>
            <a:spcAft>
              <a:spcPts val="0"/>
            </a:spcAft>
          </a:pPr>
          <a:r>
            <a:rPr lang="ru-RU" sz="1600" b="1" smtClean="0">
              <a:solidFill>
                <a:srgbClr val="0000FF"/>
              </a:solidFill>
            </a:rPr>
            <a:t>33,8 </a:t>
          </a:r>
          <a:r>
            <a:rPr lang="ru-RU" sz="1600" b="1" dirty="0" smtClean="0">
              <a:solidFill>
                <a:srgbClr val="0000FF"/>
              </a:solidFill>
            </a:rPr>
            <a:t>тыс. тонн</a:t>
          </a:r>
          <a:r>
            <a:rPr lang="ru-RU" sz="1600" dirty="0" smtClean="0"/>
            <a:t> мяса птицы (в живом весе) в год</a:t>
          </a:r>
          <a:endParaRPr lang="ru-RU" sz="1600" dirty="0"/>
        </a:p>
      </dgm:t>
    </dgm:pt>
    <dgm:pt modelId="{AB1C93B0-41EF-46DE-88D9-95CA8A8C8A9E}" type="parTrans" cxnId="{77093431-A2BA-4336-B123-72044D889334}">
      <dgm:prSet/>
      <dgm:spPr/>
      <dgm:t>
        <a:bodyPr/>
        <a:lstStyle/>
        <a:p>
          <a:endParaRPr lang="ru-RU"/>
        </a:p>
      </dgm:t>
    </dgm:pt>
    <dgm:pt modelId="{F9AA352C-E8BF-474E-B773-8C54E3FC655A}" type="sibTrans" cxnId="{77093431-A2BA-4336-B123-72044D889334}">
      <dgm:prSet/>
      <dgm:spPr/>
      <dgm:t>
        <a:bodyPr/>
        <a:lstStyle/>
        <a:p>
          <a:endParaRPr lang="ru-RU"/>
        </a:p>
      </dgm:t>
    </dgm:pt>
    <dgm:pt modelId="{D60D0390-4766-428D-A3ED-0EBF43D56F66}" type="pres">
      <dgm:prSet presAssocID="{1D3E6C3A-A392-4300-B396-1E52CE105EB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4FCD64E-CC0B-40F9-AC37-CF03E687464C}" type="pres">
      <dgm:prSet presAssocID="{E2B8B6F9-0579-4F4C-BF64-A9741481E192}" presName="parentLin" presStyleCnt="0"/>
      <dgm:spPr/>
      <dgm:t>
        <a:bodyPr/>
        <a:lstStyle/>
        <a:p>
          <a:endParaRPr lang="ru-RU"/>
        </a:p>
      </dgm:t>
    </dgm:pt>
    <dgm:pt modelId="{5E224D77-F00C-40A1-8C92-9FDE28722599}" type="pres">
      <dgm:prSet presAssocID="{E2B8B6F9-0579-4F4C-BF64-A9741481E192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D35C1E65-BB42-49DB-ADF5-13863D9275CE}" type="pres">
      <dgm:prSet presAssocID="{E2B8B6F9-0579-4F4C-BF64-A9741481E192}" presName="parentText" presStyleLbl="node1" presStyleIdx="0" presStyleCnt="7" custScaleX="238601" custScaleY="440946" custLinFactNeighborX="-11743" custLinFactNeighborY="-5568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7AA51F-98BC-457C-B2CD-8028172CCF0B}" type="pres">
      <dgm:prSet presAssocID="{E2B8B6F9-0579-4F4C-BF64-A9741481E192}" presName="negativeSpace" presStyleCnt="0"/>
      <dgm:spPr/>
      <dgm:t>
        <a:bodyPr/>
        <a:lstStyle/>
        <a:p>
          <a:endParaRPr lang="ru-RU"/>
        </a:p>
      </dgm:t>
    </dgm:pt>
    <dgm:pt modelId="{6AFEB0EB-1DFF-4589-B83E-529D52E00199}" type="pres">
      <dgm:prSet presAssocID="{E2B8B6F9-0579-4F4C-BF64-A9741481E192}" presName="childText" presStyleLbl="conFgAcc1" presStyleIdx="0" presStyleCnt="7" custLinFactY="-12057" custLinFactNeighborX="-6061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9DAA85-881D-48CC-B6B7-B365A4D3D171}" type="pres">
      <dgm:prSet presAssocID="{9DB94DDE-A6C9-4EA0-A68F-7828BCE1F52B}" presName="spaceBetweenRectangles" presStyleCnt="0"/>
      <dgm:spPr/>
      <dgm:t>
        <a:bodyPr/>
        <a:lstStyle/>
        <a:p>
          <a:endParaRPr lang="ru-RU"/>
        </a:p>
      </dgm:t>
    </dgm:pt>
    <dgm:pt modelId="{E6C6CE0C-AABA-451F-A72C-D857E13DE983}" type="pres">
      <dgm:prSet presAssocID="{1B26B549-CEB1-4094-915B-7A574F0AD014}" presName="parentLin" presStyleCnt="0"/>
      <dgm:spPr/>
      <dgm:t>
        <a:bodyPr/>
        <a:lstStyle/>
        <a:p>
          <a:endParaRPr lang="ru-RU"/>
        </a:p>
      </dgm:t>
    </dgm:pt>
    <dgm:pt modelId="{67246B1F-533A-4B24-9988-F53DFF72BC73}" type="pres">
      <dgm:prSet presAssocID="{1B26B549-CEB1-4094-915B-7A574F0AD014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EA9FEC51-A2E7-4B14-A727-43FD26C62437}" type="pres">
      <dgm:prSet presAssocID="{1B26B549-CEB1-4094-915B-7A574F0AD014}" presName="parentText" presStyleLbl="node1" presStyleIdx="1" presStyleCnt="7" custScaleX="239420" custScaleY="153397" custLinFactNeighborX="-15765" custLinFactNeighborY="-1176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30A601-2205-44C0-B567-DE8A732B3E7A}" type="pres">
      <dgm:prSet presAssocID="{1B26B549-CEB1-4094-915B-7A574F0AD014}" presName="negativeSpace" presStyleCnt="0"/>
      <dgm:spPr/>
      <dgm:t>
        <a:bodyPr/>
        <a:lstStyle/>
        <a:p>
          <a:endParaRPr lang="ru-RU"/>
        </a:p>
      </dgm:t>
    </dgm:pt>
    <dgm:pt modelId="{42BB4319-5F8B-427B-833C-3FDC20A5AB00}" type="pres">
      <dgm:prSet presAssocID="{1B26B549-CEB1-4094-915B-7A574F0AD014}" presName="childText" presStyleLbl="conFgAcc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FBC5E5-E701-4A0D-B1BE-D9E5E28E8CA4}" type="pres">
      <dgm:prSet presAssocID="{6F0CBC37-1FEF-4D42-8E0A-311E4468191B}" presName="spaceBetweenRectangles" presStyleCnt="0"/>
      <dgm:spPr/>
      <dgm:t>
        <a:bodyPr/>
        <a:lstStyle/>
        <a:p>
          <a:endParaRPr lang="ru-RU"/>
        </a:p>
      </dgm:t>
    </dgm:pt>
    <dgm:pt modelId="{D03DFDD3-604F-4B85-884F-7E0A4A94470E}" type="pres">
      <dgm:prSet presAssocID="{0B202004-6F6D-466E-B53C-1FAE879B7D5C}" presName="parentLin" presStyleCnt="0"/>
      <dgm:spPr/>
      <dgm:t>
        <a:bodyPr/>
        <a:lstStyle/>
        <a:p>
          <a:endParaRPr lang="ru-RU"/>
        </a:p>
      </dgm:t>
    </dgm:pt>
    <dgm:pt modelId="{0E0BF336-2583-4DCF-A56E-4A1AADC49128}" type="pres">
      <dgm:prSet presAssocID="{0B202004-6F6D-466E-B53C-1FAE879B7D5C}" presName="parentLeftMargin" presStyleLbl="node1" presStyleIdx="1" presStyleCnt="7"/>
      <dgm:spPr/>
      <dgm:t>
        <a:bodyPr/>
        <a:lstStyle/>
        <a:p>
          <a:endParaRPr lang="ru-RU"/>
        </a:p>
      </dgm:t>
    </dgm:pt>
    <dgm:pt modelId="{BBC03AD7-624C-4B50-8DA9-0BA159881D28}" type="pres">
      <dgm:prSet presAssocID="{0B202004-6F6D-466E-B53C-1FAE879B7D5C}" presName="parentText" presStyleLbl="node1" presStyleIdx="2" presStyleCnt="7" custScaleX="179628" custScaleY="114448" custLinFactNeighborX="-36205" custLinFactNeighborY="-2368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91A1E5-7AA3-4CF5-8461-211054AEEF8F}" type="pres">
      <dgm:prSet presAssocID="{0B202004-6F6D-466E-B53C-1FAE879B7D5C}" presName="negativeSpace" presStyleCnt="0"/>
      <dgm:spPr/>
      <dgm:t>
        <a:bodyPr/>
        <a:lstStyle/>
        <a:p>
          <a:endParaRPr lang="ru-RU"/>
        </a:p>
      </dgm:t>
    </dgm:pt>
    <dgm:pt modelId="{4A9EAF88-3754-416D-A252-988BAF546F52}" type="pres">
      <dgm:prSet presAssocID="{0B202004-6F6D-466E-B53C-1FAE879B7D5C}" presName="childText" presStyleLbl="conFgAcc1" presStyleIdx="2" presStyleCnt="7" custLinFactNeighborX="-1163" custLinFactNeighborY="845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955F3B-3E6D-459F-BDFB-97940E3EABA1}" type="pres">
      <dgm:prSet presAssocID="{9C7DC5AC-B49C-4560-BD24-A2A0371956AE}" presName="spaceBetweenRectangles" presStyleCnt="0"/>
      <dgm:spPr/>
      <dgm:t>
        <a:bodyPr/>
        <a:lstStyle/>
        <a:p>
          <a:endParaRPr lang="ru-RU"/>
        </a:p>
      </dgm:t>
    </dgm:pt>
    <dgm:pt modelId="{976B44D4-7D8A-4C8F-A7A8-E2F0EBDB6AAA}" type="pres">
      <dgm:prSet presAssocID="{18832BC1-0635-4365-B5DE-C630BF5D0A8A}" presName="parentLin" presStyleCnt="0"/>
      <dgm:spPr/>
      <dgm:t>
        <a:bodyPr/>
        <a:lstStyle/>
        <a:p>
          <a:endParaRPr lang="ru-RU"/>
        </a:p>
      </dgm:t>
    </dgm:pt>
    <dgm:pt modelId="{86DDB438-9503-4DD4-8E05-6194AC4A9255}" type="pres">
      <dgm:prSet presAssocID="{18832BC1-0635-4365-B5DE-C630BF5D0A8A}" presName="parentLeftMargin" presStyleLbl="node1" presStyleIdx="2" presStyleCnt="7"/>
      <dgm:spPr/>
      <dgm:t>
        <a:bodyPr/>
        <a:lstStyle/>
        <a:p>
          <a:endParaRPr lang="ru-RU"/>
        </a:p>
      </dgm:t>
    </dgm:pt>
    <dgm:pt modelId="{85F70AE0-BE37-47D0-BB9A-528240DC4E63}" type="pres">
      <dgm:prSet presAssocID="{18832BC1-0635-4365-B5DE-C630BF5D0A8A}" presName="parentText" presStyleLbl="node1" presStyleIdx="3" presStyleCnt="7" custScaleX="152859" custScaleY="168523" custLinFactNeighborX="-45349" custLinFactNeighborY="33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64E773-AC9C-4FAF-9451-0B4DFFF4158E}" type="pres">
      <dgm:prSet presAssocID="{18832BC1-0635-4365-B5DE-C630BF5D0A8A}" presName="negativeSpace" presStyleCnt="0"/>
      <dgm:spPr/>
      <dgm:t>
        <a:bodyPr/>
        <a:lstStyle/>
        <a:p>
          <a:endParaRPr lang="ru-RU"/>
        </a:p>
      </dgm:t>
    </dgm:pt>
    <dgm:pt modelId="{105A60A7-38DB-4888-9D4F-5C70B6B38C6D}" type="pres">
      <dgm:prSet presAssocID="{18832BC1-0635-4365-B5DE-C630BF5D0A8A}" presName="childText" presStyleLbl="conFgAcc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3F7BBB-DA00-417E-AAC7-59B622E41DDC}" type="pres">
      <dgm:prSet presAssocID="{50482256-EA29-4389-88CC-BBFF754DA8A0}" presName="spaceBetweenRectangles" presStyleCnt="0"/>
      <dgm:spPr/>
      <dgm:t>
        <a:bodyPr/>
        <a:lstStyle/>
        <a:p>
          <a:endParaRPr lang="ru-RU"/>
        </a:p>
      </dgm:t>
    </dgm:pt>
    <dgm:pt modelId="{576B0430-D87E-4223-B4D2-77A71E438255}" type="pres">
      <dgm:prSet presAssocID="{54D734F5-B545-4C14-A1A4-CCFEDD4EC01C}" presName="parentLin" presStyleCnt="0"/>
      <dgm:spPr/>
      <dgm:t>
        <a:bodyPr/>
        <a:lstStyle/>
        <a:p>
          <a:endParaRPr lang="ru-RU"/>
        </a:p>
      </dgm:t>
    </dgm:pt>
    <dgm:pt modelId="{6B6799FF-A990-43B0-84D6-112997400103}" type="pres">
      <dgm:prSet presAssocID="{54D734F5-B545-4C14-A1A4-CCFEDD4EC01C}" presName="parentLeftMargin" presStyleLbl="node1" presStyleIdx="3" presStyleCnt="7"/>
      <dgm:spPr/>
      <dgm:t>
        <a:bodyPr/>
        <a:lstStyle/>
        <a:p>
          <a:endParaRPr lang="ru-RU"/>
        </a:p>
      </dgm:t>
    </dgm:pt>
    <dgm:pt modelId="{6F430FF0-A029-4675-B105-EBDF9BA4D73B}" type="pres">
      <dgm:prSet presAssocID="{54D734F5-B545-4C14-A1A4-CCFEDD4EC01C}" presName="parentText" presStyleLbl="node1" presStyleIdx="4" presStyleCnt="7" custScaleX="214346" custScaleY="356606" custLinFactNeighborX="-24316" custLinFactNeighborY="2510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AC17E8-3402-4E33-A70C-83702911AEB1}" type="pres">
      <dgm:prSet presAssocID="{54D734F5-B545-4C14-A1A4-CCFEDD4EC01C}" presName="negativeSpace" presStyleCnt="0"/>
      <dgm:spPr/>
      <dgm:t>
        <a:bodyPr/>
        <a:lstStyle/>
        <a:p>
          <a:endParaRPr lang="ru-RU"/>
        </a:p>
      </dgm:t>
    </dgm:pt>
    <dgm:pt modelId="{5EB787F4-B56E-4E6D-8D7F-AE76E8A2E6DC}" type="pres">
      <dgm:prSet presAssocID="{54D734F5-B545-4C14-A1A4-CCFEDD4EC01C}" presName="childText" presStyleLbl="conFgAcc1" presStyleIdx="4" presStyleCnt="7" custLinFactNeighborY="-690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CF0EC8-AD77-464C-8FE2-00BAE1D2BCB2}" type="pres">
      <dgm:prSet presAssocID="{FBC31B15-6A32-4FE3-B47A-5C2BAE444C20}" presName="spaceBetweenRectangles" presStyleCnt="0"/>
      <dgm:spPr/>
      <dgm:t>
        <a:bodyPr/>
        <a:lstStyle/>
        <a:p>
          <a:endParaRPr lang="ru-RU"/>
        </a:p>
      </dgm:t>
    </dgm:pt>
    <dgm:pt modelId="{9B47EC7D-112D-41BD-8A6A-96136D6F15BB}" type="pres">
      <dgm:prSet presAssocID="{0DFFE30D-A65F-4632-8C9D-96C04E8E0EED}" presName="parentLin" presStyleCnt="0"/>
      <dgm:spPr/>
      <dgm:t>
        <a:bodyPr/>
        <a:lstStyle/>
        <a:p>
          <a:endParaRPr lang="ru-RU"/>
        </a:p>
      </dgm:t>
    </dgm:pt>
    <dgm:pt modelId="{ABBBC243-7D7E-4EDA-91CA-CB35C28C8594}" type="pres">
      <dgm:prSet presAssocID="{0DFFE30D-A65F-4632-8C9D-96C04E8E0EED}" presName="parentLeftMargin" presStyleLbl="node1" presStyleIdx="4" presStyleCnt="7"/>
      <dgm:spPr/>
      <dgm:t>
        <a:bodyPr/>
        <a:lstStyle/>
        <a:p>
          <a:endParaRPr lang="ru-RU"/>
        </a:p>
      </dgm:t>
    </dgm:pt>
    <dgm:pt modelId="{CAFCC97F-4635-4084-AE16-0F3EBEF269FB}" type="pres">
      <dgm:prSet presAssocID="{0DFFE30D-A65F-4632-8C9D-96C04E8E0EED}" presName="parentText" presStyleLbl="node1" presStyleIdx="5" presStyleCnt="7" custScaleX="149268" custScaleY="473484" custLinFactNeighborX="-48977" custLinFactNeighborY="5391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C59974-511D-461D-B390-611C6E3B7EF7}" type="pres">
      <dgm:prSet presAssocID="{0DFFE30D-A65F-4632-8C9D-96C04E8E0EED}" presName="negativeSpace" presStyleCnt="0"/>
      <dgm:spPr/>
      <dgm:t>
        <a:bodyPr/>
        <a:lstStyle/>
        <a:p>
          <a:endParaRPr lang="ru-RU"/>
        </a:p>
      </dgm:t>
    </dgm:pt>
    <dgm:pt modelId="{DA65CD78-4342-40C5-A19C-3CF2333C7813}" type="pres">
      <dgm:prSet presAssocID="{0DFFE30D-A65F-4632-8C9D-96C04E8E0EED}" presName="childText" presStyleLbl="conFgAcc1" presStyleIdx="5" presStyleCnt="7" custLinFactNeighborY="533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F22BA7-C6B6-4882-9A19-58CE6830DBD0}" type="pres">
      <dgm:prSet presAssocID="{1880BEE5-04A8-43BC-9138-DC91ED2D74E0}" presName="spaceBetweenRectangles" presStyleCnt="0"/>
      <dgm:spPr/>
    </dgm:pt>
    <dgm:pt modelId="{C4A6F304-D8DC-43F0-83BE-C7F7627906DD}" type="pres">
      <dgm:prSet presAssocID="{1E05D84E-D386-44C3-B8AB-A96A5D869DE8}" presName="parentLin" presStyleCnt="0"/>
      <dgm:spPr/>
    </dgm:pt>
    <dgm:pt modelId="{65484A79-7F80-4E22-948B-6066CE454D66}" type="pres">
      <dgm:prSet presAssocID="{1E05D84E-D386-44C3-B8AB-A96A5D869DE8}" presName="parentLeftMargin" presStyleLbl="node1" presStyleIdx="5" presStyleCnt="7"/>
      <dgm:spPr/>
      <dgm:t>
        <a:bodyPr/>
        <a:lstStyle/>
        <a:p>
          <a:endParaRPr lang="ru-RU"/>
        </a:p>
      </dgm:t>
    </dgm:pt>
    <dgm:pt modelId="{8EA3E1EA-D06B-40BB-B9F3-89B69D8E0867}" type="pres">
      <dgm:prSet presAssocID="{1E05D84E-D386-44C3-B8AB-A96A5D869DE8}" presName="parentText" presStyleLbl="node1" presStyleIdx="6" presStyleCnt="7" custScaleX="143666" custScaleY="657244" custLinFactY="19408" custLinFactNeighborX="-22756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0965EC-BEC9-4ACC-BA59-4A9B0E00870F}" type="pres">
      <dgm:prSet presAssocID="{1E05D84E-D386-44C3-B8AB-A96A5D869DE8}" presName="negativeSpace" presStyleCnt="0"/>
      <dgm:spPr/>
    </dgm:pt>
    <dgm:pt modelId="{159F2F49-9350-436E-98F2-5A8C8376A24F}" type="pres">
      <dgm:prSet presAssocID="{1E05D84E-D386-44C3-B8AB-A96A5D869DE8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56511BCE-BEE6-40C9-AAA7-8220856E5D0D}" type="presOf" srcId="{0DFFE30D-A65F-4632-8C9D-96C04E8E0EED}" destId="{CAFCC97F-4635-4084-AE16-0F3EBEF269FB}" srcOrd="1" destOrd="0" presId="urn:microsoft.com/office/officeart/2005/8/layout/list1"/>
    <dgm:cxn modelId="{6A9F155D-6CE3-48F8-B0F6-193C419790C0}" srcId="{1D3E6C3A-A392-4300-B396-1E52CE105EB2}" destId="{54D734F5-B545-4C14-A1A4-CCFEDD4EC01C}" srcOrd="4" destOrd="0" parTransId="{65847DE1-A932-406E-9CB3-77035AB87DA5}" sibTransId="{FBC31B15-6A32-4FE3-B47A-5C2BAE444C20}"/>
    <dgm:cxn modelId="{CF181D5D-DC3C-40C8-8455-766FCF7514F7}" type="presOf" srcId="{1E05D84E-D386-44C3-B8AB-A96A5D869DE8}" destId="{65484A79-7F80-4E22-948B-6066CE454D66}" srcOrd="0" destOrd="0" presId="urn:microsoft.com/office/officeart/2005/8/layout/list1"/>
    <dgm:cxn modelId="{77093431-A2BA-4336-B123-72044D889334}" srcId="{1D3E6C3A-A392-4300-B396-1E52CE105EB2}" destId="{1E05D84E-D386-44C3-B8AB-A96A5D869DE8}" srcOrd="6" destOrd="0" parTransId="{AB1C93B0-41EF-46DE-88D9-95CA8A8C8A9E}" sibTransId="{F9AA352C-E8BF-474E-B773-8C54E3FC655A}"/>
    <dgm:cxn modelId="{925D6F1E-E424-4033-A190-F47094BB1C2D}" type="presOf" srcId="{1E05D84E-D386-44C3-B8AB-A96A5D869DE8}" destId="{8EA3E1EA-D06B-40BB-B9F3-89B69D8E0867}" srcOrd="1" destOrd="0" presId="urn:microsoft.com/office/officeart/2005/8/layout/list1"/>
    <dgm:cxn modelId="{9EA580C0-5208-464A-A892-BAEA3E9F6B39}" type="presOf" srcId="{1B26B549-CEB1-4094-915B-7A574F0AD014}" destId="{EA9FEC51-A2E7-4B14-A727-43FD26C62437}" srcOrd="1" destOrd="0" presId="urn:microsoft.com/office/officeart/2005/8/layout/list1"/>
    <dgm:cxn modelId="{9B12E570-8D68-48B5-A896-AB3DAEBBD3C2}" type="presOf" srcId="{0B202004-6F6D-466E-B53C-1FAE879B7D5C}" destId="{0E0BF336-2583-4DCF-A56E-4A1AADC49128}" srcOrd="0" destOrd="0" presId="urn:microsoft.com/office/officeart/2005/8/layout/list1"/>
    <dgm:cxn modelId="{AA43A08D-B885-4972-BCF7-537DC58E7C57}" srcId="{1D3E6C3A-A392-4300-B396-1E52CE105EB2}" destId="{E2B8B6F9-0579-4F4C-BF64-A9741481E192}" srcOrd="0" destOrd="0" parTransId="{C44B2F52-D34E-413F-87D2-A8DA1E884E1D}" sibTransId="{9DB94DDE-A6C9-4EA0-A68F-7828BCE1F52B}"/>
    <dgm:cxn modelId="{918AF667-DECB-4057-B2DE-BA7DFB10D856}" type="presOf" srcId="{54D734F5-B545-4C14-A1A4-CCFEDD4EC01C}" destId="{6F430FF0-A029-4675-B105-EBDF9BA4D73B}" srcOrd="1" destOrd="0" presId="urn:microsoft.com/office/officeart/2005/8/layout/list1"/>
    <dgm:cxn modelId="{CA779583-C320-482F-BAF5-99BA01EE3137}" srcId="{1D3E6C3A-A392-4300-B396-1E52CE105EB2}" destId="{0B202004-6F6D-466E-B53C-1FAE879B7D5C}" srcOrd="2" destOrd="0" parTransId="{9961CC01-AB43-4FE9-A94C-CE46D63D7D27}" sibTransId="{9C7DC5AC-B49C-4560-BD24-A2A0371956AE}"/>
    <dgm:cxn modelId="{3A0AA8D3-6DD9-4267-8576-D5D264D975A1}" type="presOf" srcId="{18832BC1-0635-4365-B5DE-C630BF5D0A8A}" destId="{86DDB438-9503-4DD4-8E05-6194AC4A9255}" srcOrd="0" destOrd="0" presId="urn:microsoft.com/office/officeart/2005/8/layout/list1"/>
    <dgm:cxn modelId="{B045641D-2CE8-420F-8370-B81129EF9F2A}" type="presOf" srcId="{18832BC1-0635-4365-B5DE-C630BF5D0A8A}" destId="{85F70AE0-BE37-47D0-BB9A-528240DC4E63}" srcOrd="1" destOrd="0" presId="urn:microsoft.com/office/officeart/2005/8/layout/list1"/>
    <dgm:cxn modelId="{D2D6C17A-0BF6-4AB4-9860-4A0F909E07E2}" type="presOf" srcId="{54D734F5-B545-4C14-A1A4-CCFEDD4EC01C}" destId="{6B6799FF-A990-43B0-84D6-112997400103}" srcOrd="0" destOrd="0" presId="urn:microsoft.com/office/officeart/2005/8/layout/list1"/>
    <dgm:cxn modelId="{41FE3D90-EC4C-497C-BAA4-D165CE6EC7A1}" type="presOf" srcId="{E2B8B6F9-0579-4F4C-BF64-A9741481E192}" destId="{D35C1E65-BB42-49DB-ADF5-13863D9275CE}" srcOrd="1" destOrd="0" presId="urn:microsoft.com/office/officeart/2005/8/layout/list1"/>
    <dgm:cxn modelId="{A31A62AD-4CFB-4922-BA6D-D25FE94CAD6F}" srcId="{1D3E6C3A-A392-4300-B396-1E52CE105EB2}" destId="{18832BC1-0635-4365-B5DE-C630BF5D0A8A}" srcOrd="3" destOrd="0" parTransId="{2CD410EC-8FAC-48EC-B72B-BB2527B41B74}" sibTransId="{50482256-EA29-4389-88CC-BBFF754DA8A0}"/>
    <dgm:cxn modelId="{C8A1F2B0-7136-4509-BDF3-C31C490C549A}" type="presOf" srcId="{1D3E6C3A-A392-4300-B396-1E52CE105EB2}" destId="{D60D0390-4766-428D-A3ED-0EBF43D56F66}" srcOrd="0" destOrd="0" presId="urn:microsoft.com/office/officeart/2005/8/layout/list1"/>
    <dgm:cxn modelId="{021A0A46-057F-4FE0-8E59-419AFF4A679B}" type="presOf" srcId="{0B202004-6F6D-466E-B53C-1FAE879B7D5C}" destId="{BBC03AD7-624C-4B50-8DA9-0BA159881D28}" srcOrd="1" destOrd="0" presId="urn:microsoft.com/office/officeart/2005/8/layout/list1"/>
    <dgm:cxn modelId="{9080366F-F854-4069-B93F-3CAF61369255}" type="presOf" srcId="{E2B8B6F9-0579-4F4C-BF64-A9741481E192}" destId="{5E224D77-F00C-40A1-8C92-9FDE28722599}" srcOrd="0" destOrd="0" presId="urn:microsoft.com/office/officeart/2005/8/layout/list1"/>
    <dgm:cxn modelId="{3F05B669-F013-430C-964F-BEA674902910}" srcId="{1D3E6C3A-A392-4300-B396-1E52CE105EB2}" destId="{0DFFE30D-A65F-4632-8C9D-96C04E8E0EED}" srcOrd="5" destOrd="0" parTransId="{4E491CD0-5F21-4854-9E5C-D33B4AA265B3}" sibTransId="{1880BEE5-04A8-43BC-9138-DC91ED2D74E0}"/>
    <dgm:cxn modelId="{DC8F8207-46CE-4F37-809F-6F2ED5466796}" srcId="{1D3E6C3A-A392-4300-B396-1E52CE105EB2}" destId="{1B26B549-CEB1-4094-915B-7A574F0AD014}" srcOrd="1" destOrd="0" parTransId="{F8496A86-5765-4566-A685-6F096DD778D6}" sibTransId="{6F0CBC37-1FEF-4D42-8E0A-311E4468191B}"/>
    <dgm:cxn modelId="{E81E23C2-8618-44DF-94D8-87A1647DC99E}" type="presOf" srcId="{0DFFE30D-A65F-4632-8C9D-96C04E8E0EED}" destId="{ABBBC243-7D7E-4EDA-91CA-CB35C28C8594}" srcOrd="0" destOrd="0" presId="urn:microsoft.com/office/officeart/2005/8/layout/list1"/>
    <dgm:cxn modelId="{EFCA9F4A-6133-4090-9883-269DF9CF55CA}" type="presOf" srcId="{1B26B549-CEB1-4094-915B-7A574F0AD014}" destId="{67246B1F-533A-4B24-9988-F53DFF72BC73}" srcOrd="0" destOrd="0" presId="urn:microsoft.com/office/officeart/2005/8/layout/list1"/>
    <dgm:cxn modelId="{6DD30985-A935-410B-B726-5969786AC366}" type="presParOf" srcId="{D60D0390-4766-428D-A3ED-0EBF43D56F66}" destId="{34FCD64E-CC0B-40F9-AC37-CF03E687464C}" srcOrd="0" destOrd="0" presId="urn:microsoft.com/office/officeart/2005/8/layout/list1"/>
    <dgm:cxn modelId="{1E9F1F78-E693-4937-A9E7-EDA925BEF6FA}" type="presParOf" srcId="{34FCD64E-CC0B-40F9-AC37-CF03E687464C}" destId="{5E224D77-F00C-40A1-8C92-9FDE28722599}" srcOrd="0" destOrd="0" presId="urn:microsoft.com/office/officeart/2005/8/layout/list1"/>
    <dgm:cxn modelId="{29E80202-B091-4385-98DA-27BE5AF8D89F}" type="presParOf" srcId="{34FCD64E-CC0B-40F9-AC37-CF03E687464C}" destId="{D35C1E65-BB42-49DB-ADF5-13863D9275CE}" srcOrd="1" destOrd="0" presId="urn:microsoft.com/office/officeart/2005/8/layout/list1"/>
    <dgm:cxn modelId="{47DFDB56-86D3-430C-8091-D6B2917BD672}" type="presParOf" srcId="{D60D0390-4766-428D-A3ED-0EBF43D56F66}" destId="{257AA51F-98BC-457C-B2CD-8028172CCF0B}" srcOrd="1" destOrd="0" presId="urn:microsoft.com/office/officeart/2005/8/layout/list1"/>
    <dgm:cxn modelId="{15413A24-18F3-45F2-B40B-566926E52879}" type="presParOf" srcId="{D60D0390-4766-428D-A3ED-0EBF43D56F66}" destId="{6AFEB0EB-1DFF-4589-B83E-529D52E00199}" srcOrd="2" destOrd="0" presId="urn:microsoft.com/office/officeart/2005/8/layout/list1"/>
    <dgm:cxn modelId="{C1C8DD04-DF30-4A04-983D-88DC426F6859}" type="presParOf" srcId="{D60D0390-4766-428D-A3ED-0EBF43D56F66}" destId="{759DAA85-881D-48CC-B6B7-B365A4D3D171}" srcOrd="3" destOrd="0" presId="urn:microsoft.com/office/officeart/2005/8/layout/list1"/>
    <dgm:cxn modelId="{F06DEF66-29C6-4BD9-95C7-500F75221709}" type="presParOf" srcId="{D60D0390-4766-428D-A3ED-0EBF43D56F66}" destId="{E6C6CE0C-AABA-451F-A72C-D857E13DE983}" srcOrd="4" destOrd="0" presId="urn:microsoft.com/office/officeart/2005/8/layout/list1"/>
    <dgm:cxn modelId="{78D5EAA3-66C4-48EA-AD9D-A4AFF7B68224}" type="presParOf" srcId="{E6C6CE0C-AABA-451F-A72C-D857E13DE983}" destId="{67246B1F-533A-4B24-9988-F53DFF72BC73}" srcOrd="0" destOrd="0" presId="urn:microsoft.com/office/officeart/2005/8/layout/list1"/>
    <dgm:cxn modelId="{E7C6A6E1-B6F8-4334-8CE4-F2EA052C6EA3}" type="presParOf" srcId="{E6C6CE0C-AABA-451F-A72C-D857E13DE983}" destId="{EA9FEC51-A2E7-4B14-A727-43FD26C62437}" srcOrd="1" destOrd="0" presId="urn:microsoft.com/office/officeart/2005/8/layout/list1"/>
    <dgm:cxn modelId="{439A40DC-81F0-4D7B-ABCE-9A65D74ADF33}" type="presParOf" srcId="{D60D0390-4766-428D-A3ED-0EBF43D56F66}" destId="{9030A601-2205-44C0-B567-DE8A732B3E7A}" srcOrd="5" destOrd="0" presId="urn:microsoft.com/office/officeart/2005/8/layout/list1"/>
    <dgm:cxn modelId="{15DDE26D-80F7-4765-9EFA-3C331ABCB425}" type="presParOf" srcId="{D60D0390-4766-428D-A3ED-0EBF43D56F66}" destId="{42BB4319-5F8B-427B-833C-3FDC20A5AB00}" srcOrd="6" destOrd="0" presId="urn:microsoft.com/office/officeart/2005/8/layout/list1"/>
    <dgm:cxn modelId="{B627AEBD-E110-49FE-92E5-F8B10B752411}" type="presParOf" srcId="{D60D0390-4766-428D-A3ED-0EBF43D56F66}" destId="{9CFBC5E5-E701-4A0D-B1BE-D9E5E28E8CA4}" srcOrd="7" destOrd="0" presId="urn:microsoft.com/office/officeart/2005/8/layout/list1"/>
    <dgm:cxn modelId="{2D5B3591-457F-42F0-A413-D6DD214229AF}" type="presParOf" srcId="{D60D0390-4766-428D-A3ED-0EBF43D56F66}" destId="{D03DFDD3-604F-4B85-884F-7E0A4A94470E}" srcOrd="8" destOrd="0" presId="urn:microsoft.com/office/officeart/2005/8/layout/list1"/>
    <dgm:cxn modelId="{56F67843-6F95-48AE-858F-E943C11CE6FF}" type="presParOf" srcId="{D03DFDD3-604F-4B85-884F-7E0A4A94470E}" destId="{0E0BF336-2583-4DCF-A56E-4A1AADC49128}" srcOrd="0" destOrd="0" presId="urn:microsoft.com/office/officeart/2005/8/layout/list1"/>
    <dgm:cxn modelId="{4C6F7CCB-1EB7-43BA-B20C-61178B03B2ED}" type="presParOf" srcId="{D03DFDD3-604F-4B85-884F-7E0A4A94470E}" destId="{BBC03AD7-624C-4B50-8DA9-0BA159881D28}" srcOrd="1" destOrd="0" presId="urn:microsoft.com/office/officeart/2005/8/layout/list1"/>
    <dgm:cxn modelId="{F6391E3E-0B2E-4BB7-B957-65818EDCB432}" type="presParOf" srcId="{D60D0390-4766-428D-A3ED-0EBF43D56F66}" destId="{F191A1E5-7AA3-4CF5-8461-211054AEEF8F}" srcOrd="9" destOrd="0" presId="urn:microsoft.com/office/officeart/2005/8/layout/list1"/>
    <dgm:cxn modelId="{1DF8FFAE-2E08-491E-8386-1A43A4CE20E4}" type="presParOf" srcId="{D60D0390-4766-428D-A3ED-0EBF43D56F66}" destId="{4A9EAF88-3754-416D-A252-988BAF546F52}" srcOrd="10" destOrd="0" presId="urn:microsoft.com/office/officeart/2005/8/layout/list1"/>
    <dgm:cxn modelId="{9B27EF40-8298-4DA8-A36B-CF495EE5FE2D}" type="presParOf" srcId="{D60D0390-4766-428D-A3ED-0EBF43D56F66}" destId="{08955F3B-3E6D-459F-BDFB-97940E3EABA1}" srcOrd="11" destOrd="0" presId="urn:microsoft.com/office/officeart/2005/8/layout/list1"/>
    <dgm:cxn modelId="{2E1B0331-AF5A-4AE6-A0A2-F3F78C0AAE73}" type="presParOf" srcId="{D60D0390-4766-428D-A3ED-0EBF43D56F66}" destId="{976B44D4-7D8A-4C8F-A7A8-E2F0EBDB6AAA}" srcOrd="12" destOrd="0" presId="urn:microsoft.com/office/officeart/2005/8/layout/list1"/>
    <dgm:cxn modelId="{D6E61B7C-1F5E-4C88-B9D8-3C3F455959C6}" type="presParOf" srcId="{976B44D4-7D8A-4C8F-A7A8-E2F0EBDB6AAA}" destId="{86DDB438-9503-4DD4-8E05-6194AC4A9255}" srcOrd="0" destOrd="0" presId="urn:microsoft.com/office/officeart/2005/8/layout/list1"/>
    <dgm:cxn modelId="{BE528129-6D45-4F82-AFEB-F35FC758D9B5}" type="presParOf" srcId="{976B44D4-7D8A-4C8F-A7A8-E2F0EBDB6AAA}" destId="{85F70AE0-BE37-47D0-BB9A-528240DC4E63}" srcOrd="1" destOrd="0" presId="urn:microsoft.com/office/officeart/2005/8/layout/list1"/>
    <dgm:cxn modelId="{B8ED6B53-2478-48FE-B2EF-B322E04AEFB7}" type="presParOf" srcId="{D60D0390-4766-428D-A3ED-0EBF43D56F66}" destId="{8364E773-AC9C-4FAF-9451-0B4DFFF4158E}" srcOrd="13" destOrd="0" presId="urn:microsoft.com/office/officeart/2005/8/layout/list1"/>
    <dgm:cxn modelId="{0D1FB029-14F7-46B5-B99B-4FC8F2E6717A}" type="presParOf" srcId="{D60D0390-4766-428D-A3ED-0EBF43D56F66}" destId="{105A60A7-38DB-4888-9D4F-5C70B6B38C6D}" srcOrd="14" destOrd="0" presId="urn:microsoft.com/office/officeart/2005/8/layout/list1"/>
    <dgm:cxn modelId="{160E0983-BE81-4850-A6AE-E293A2B2DF90}" type="presParOf" srcId="{D60D0390-4766-428D-A3ED-0EBF43D56F66}" destId="{D33F7BBB-DA00-417E-AAC7-59B622E41DDC}" srcOrd="15" destOrd="0" presId="urn:microsoft.com/office/officeart/2005/8/layout/list1"/>
    <dgm:cxn modelId="{9DF5D2D2-7315-43B6-8A42-128AB70EB281}" type="presParOf" srcId="{D60D0390-4766-428D-A3ED-0EBF43D56F66}" destId="{576B0430-D87E-4223-B4D2-77A71E438255}" srcOrd="16" destOrd="0" presId="urn:microsoft.com/office/officeart/2005/8/layout/list1"/>
    <dgm:cxn modelId="{85E39528-937F-49BE-B2EB-180195978E22}" type="presParOf" srcId="{576B0430-D87E-4223-B4D2-77A71E438255}" destId="{6B6799FF-A990-43B0-84D6-112997400103}" srcOrd="0" destOrd="0" presId="urn:microsoft.com/office/officeart/2005/8/layout/list1"/>
    <dgm:cxn modelId="{52265F77-CA17-44F3-9946-EA514C43F006}" type="presParOf" srcId="{576B0430-D87E-4223-B4D2-77A71E438255}" destId="{6F430FF0-A029-4675-B105-EBDF9BA4D73B}" srcOrd="1" destOrd="0" presId="urn:microsoft.com/office/officeart/2005/8/layout/list1"/>
    <dgm:cxn modelId="{7A0256F3-8210-4AA1-8260-7A167DDEFCBD}" type="presParOf" srcId="{D60D0390-4766-428D-A3ED-0EBF43D56F66}" destId="{AEAC17E8-3402-4E33-A70C-83702911AEB1}" srcOrd="17" destOrd="0" presId="urn:microsoft.com/office/officeart/2005/8/layout/list1"/>
    <dgm:cxn modelId="{BB3C1832-DAE7-4208-A730-A08783AE5B21}" type="presParOf" srcId="{D60D0390-4766-428D-A3ED-0EBF43D56F66}" destId="{5EB787F4-B56E-4E6D-8D7F-AE76E8A2E6DC}" srcOrd="18" destOrd="0" presId="urn:microsoft.com/office/officeart/2005/8/layout/list1"/>
    <dgm:cxn modelId="{BAC185F0-DA8D-4ED7-934F-270FDC00388C}" type="presParOf" srcId="{D60D0390-4766-428D-A3ED-0EBF43D56F66}" destId="{B1CF0EC8-AD77-464C-8FE2-00BAE1D2BCB2}" srcOrd="19" destOrd="0" presId="urn:microsoft.com/office/officeart/2005/8/layout/list1"/>
    <dgm:cxn modelId="{4B410DE0-978C-46E0-891E-504814932700}" type="presParOf" srcId="{D60D0390-4766-428D-A3ED-0EBF43D56F66}" destId="{9B47EC7D-112D-41BD-8A6A-96136D6F15BB}" srcOrd="20" destOrd="0" presId="urn:microsoft.com/office/officeart/2005/8/layout/list1"/>
    <dgm:cxn modelId="{CA53D2C7-AC55-4658-BAC7-E4774E29CE13}" type="presParOf" srcId="{9B47EC7D-112D-41BD-8A6A-96136D6F15BB}" destId="{ABBBC243-7D7E-4EDA-91CA-CB35C28C8594}" srcOrd="0" destOrd="0" presId="urn:microsoft.com/office/officeart/2005/8/layout/list1"/>
    <dgm:cxn modelId="{EDBB9881-5797-4BA0-9B0A-A7589CF92A2C}" type="presParOf" srcId="{9B47EC7D-112D-41BD-8A6A-96136D6F15BB}" destId="{CAFCC97F-4635-4084-AE16-0F3EBEF269FB}" srcOrd="1" destOrd="0" presId="urn:microsoft.com/office/officeart/2005/8/layout/list1"/>
    <dgm:cxn modelId="{15226E91-9A20-456A-8E79-7AF307428205}" type="presParOf" srcId="{D60D0390-4766-428D-A3ED-0EBF43D56F66}" destId="{46C59974-511D-461D-B390-611C6E3B7EF7}" srcOrd="21" destOrd="0" presId="urn:microsoft.com/office/officeart/2005/8/layout/list1"/>
    <dgm:cxn modelId="{3B987C61-D21D-44FD-8E17-E7B83D50657B}" type="presParOf" srcId="{D60D0390-4766-428D-A3ED-0EBF43D56F66}" destId="{DA65CD78-4342-40C5-A19C-3CF2333C7813}" srcOrd="22" destOrd="0" presId="urn:microsoft.com/office/officeart/2005/8/layout/list1"/>
    <dgm:cxn modelId="{7C78349F-782F-42B1-A774-D412A8033968}" type="presParOf" srcId="{D60D0390-4766-428D-A3ED-0EBF43D56F66}" destId="{C9F22BA7-C6B6-4882-9A19-58CE6830DBD0}" srcOrd="23" destOrd="0" presId="urn:microsoft.com/office/officeart/2005/8/layout/list1"/>
    <dgm:cxn modelId="{FE2D96AC-0D62-4E61-A8B0-AD3AC996D2FF}" type="presParOf" srcId="{D60D0390-4766-428D-A3ED-0EBF43D56F66}" destId="{C4A6F304-D8DC-43F0-83BE-C7F7627906DD}" srcOrd="24" destOrd="0" presId="urn:microsoft.com/office/officeart/2005/8/layout/list1"/>
    <dgm:cxn modelId="{E6902A12-6F8D-4AE2-9B8D-8FDB9B398AFF}" type="presParOf" srcId="{C4A6F304-D8DC-43F0-83BE-C7F7627906DD}" destId="{65484A79-7F80-4E22-948B-6066CE454D66}" srcOrd="0" destOrd="0" presId="urn:microsoft.com/office/officeart/2005/8/layout/list1"/>
    <dgm:cxn modelId="{17319EAE-6A0C-489A-9C14-D04387601FC4}" type="presParOf" srcId="{C4A6F304-D8DC-43F0-83BE-C7F7627906DD}" destId="{8EA3E1EA-D06B-40BB-B9F3-89B69D8E0867}" srcOrd="1" destOrd="0" presId="urn:microsoft.com/office/officeart/2005/8/layout/list1"/>
    <dgm:cxn modelId="{35313BB0-7B0A-4554-93A5-D611324D62EE}" type="presParOf" srcId="{D60D0390-4766-428D-A3ED-0EBF43D56F66}" destId="{CA0965EC-BEC9-4ACC-BA59-4A9B0E00870F}" srcOrd="25" destOrd="0" presId="urn:microsoft.com/office/officeart/2005/8/layout/list1"/>
    <dgm:cxn modelId="{DF33C28E-C96A-47ED-915F-7C5A712CA0AF}" type="presParOf" srcId="{D60D0390-4766-428D-A3ED-0EBF43D56F66}" destId="{159F2F49-9350-436E-98F2-5A8C8376A24F}" srcOrd="26" destOrd="0" presId="urn:microsoft.com/office/officeart/2005/8/layout/list1"/>
  </dgm:cxnLst>
  <dgm:bg>
    <a:solidFill>
      <a:schemeClr val="accent3">
        <a:lumMod val="40000"/>
        <a:lumOff val="60000"/>
      </a:schemeClr>
    </a:solidFill>
  </dgm:bg>
  <dgm:whole>
    <a:ln>
      <a:solidFill>
        <a:schemeClr val="accent4">
          <a:lumMod val="75000"/>
        </a:schemeClr>
      </a:solidFill>
    </a:ln>
  </dgm:whole>
  <dgm:extLst>
    <a:ext uri="http://schemas.microsoft.com/office/drawing/2008/diagram"/>
  </dgm:extLst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</cdr:x>
      <cdr:y>0</cdr:y>
    </cdr:to>
    <cdr:grpSp>
      <cdr:nvGrpSpPr>
        <cdr:cNvPr id="2" name="Группа 1"/>
        <cdr:cNvGrpSpPr>
          <a:grpSpLocks xmlns:a="http://schemas.openxmlformats.org/drawingml/2006/main"/>
        </cdr:cNvGrpSpPr>
      </cdr:nvGrpSpPr>
      <cdr:grpSpPr bwMode="auto">
        <a:xfrm xmlns:a="http://schemas.openxmlformats.org/drawingml/2006/main">
          <a:off x="0" y="0"/>
          <a:ext cx="0" cy="0"/>
          <a:chOff x="4875854" y="2103474"/>
          <a:chExt cx="3792814" cy="0"/>
        </a:xfrm>
      </cdr:grpSpPr>
      <cdr:cxnSp macro="">
        <cdr:nvCxnSpPr>
          <cdr:cNvPr id="4" name="Прямая соединительная линия 3"/>
          <cdr:cNvCxnSpPr/>
        </cdr:nvCxnSpPr>
        <cdr:spPr>
          <a:xfrm xmlns:a="http://schemas.openxmlformats.org/drawingml/2006/main">
            <a:off x="4875854" y="2103474"/>
            <a:ext cx="3792814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 cap="flat" cmpd="sng" algn="ctr">
            <a:solidFill>
              <a:srgbClr val="C00000"/>
            </a:solidFill>
            <a:prstDash val="sysDot"/>
          </a:ln>
          <a:effectLst xmlns:a="http://schemas.openxmlformats.org/drawingml/2006/main"/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</cdr:cxnSp>
    </cdr:grp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C2FE7BD-E7CD-4971-B6E8-501FF0A05893}" type="datetimeFigureOut">
              <a:rPr lang="ru-RU"/>
              <a:pPr>
                <a:defRPr/>
              </a:pPr>
              <a:t>06.04.2022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A53ED528-F38B-4762-A12C-7E21D5848F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95F8AA2-579B-4CDC-8AEA-FB71DF529A57}" type="slidenum">
              <a:rPr lang="ru-RU" smtClean="0"/>
              <a:pPr/>
              <a:t>2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3A0C3-AB52-48CA-A88B-8FBF8A672597}" type="datetimeFigureOut">
              <a:rPr lang="ru-RU"/>
              <a:pPr>
                <a:defRPr/>
              </a:pPr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F4871-513E-450C-906F-4FB0299AF8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795DDF-C746-47AD-9049-40373D2403AC}" type="datetimeFigureOut">
              <a:rPr lang="ru-RU"/>
              <a:pPr>
                <a:defRPr/>
              </a:pPr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EB1E7-CA1C-4D61-B7C7-77CE0E4D9C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67586-DCDF-422A-AAA3-2A27E78AB994}" type="datetimeFigureOut">
              <a:rPr lang="ru-RU"/>
              <a:pPr>
                <a:defRPr/>
              </a:pPr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A1DB21-5F86-4FE5-B94D-729E39C610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F99194-B0F7-4293-8100-1DD6A952C7A0}" type="datetimeFigureOut">
              <a:rPr lang="ru-RU"/>
              <a:pPr>
                <a:defRPr/>
              </a:pPr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F46F76-1008-40F0-9B92-C6A014B5FD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3B7B4-2693-4109-8851-C1FC4539A184}" type="datetimeFigureOut">
              <a:rPr lang="ru-RU"/>
              <a:pPr>
                <a:defRPr/>
              </a:pPr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35856-B48C-4FDA-988C-994AA030A2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06F67-B4B4-48AE-9DA1-97EEEF645F04}" type="datetimeFigureOut">
              <a:rPr lang="ru-RU"/>
              <a:pPr>
                <a:defRPr/>
              </a:pPr>
              <a:t>06.04.2022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0DD2A-9696-4147-9FF7-662D5D6383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C0CE8-45B0-4E08-BBFE-48F0A4EC5FA0}" type="datetimeFigureOut">
              <a:rPr lang="ru-RU"/>
              <a:pPr>
                <a:defRPr/>
              </a:pPr>
              <a:t>06.04.2022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E8E58-4F7C-481B-9F8B-37B8D454BB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92D36-2B02-4BD9-907D-69BB894DE347}" type="datetimeFigureOut">
              <a:rPr lang="ru-RU"/>
              <a:pPr>
                <a:defRPr/>
              </a:pPr>
              <a:t>06.04.2022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0FB1F6-834B-4ADF-9E9E-95EE49ECB5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77D7B-9FAC-4D19-8B54-DA0FA6B08ECA}" type="datetimeFigureOut">
              <a:rPr lang="ru-RU"/>
              <a:pPr>
                <a:defRPr/>
              </a:pPr>
              <a:t>06.04.2022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15B7B1-A35D-4318-B184-7827FED4BA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42E33-92CD-4287-88A6-2D8D02615A24}" type="datetimeFigureOut">
              <a:rPr lang="ru-RU"/>
              <a:pPr>
                <a:defRPr/>
              </a:pPr>
              <a:t>06.04.2022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CDE28-3077-413D-B8B6-1B1B9F2361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A69E7-864A-4D5C-9C3F-412D58CF5D66}" type="datetimeFigureOut">
              <a:rPr lang="ru-RU"/>
              <a:pPr>
                <a:defRPr/>
              </a:pPr>
              <a:t>06.04.2022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D6BA9B-109B-4AE9-9A88-F2800D5CE9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099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0B9637B-B95C-4A9A-8289-23CA61900005}" type="datetimeFigureOut">
              <a:rPr lang="ru-RU"/>
              <a:pPr>
                <a:defRPr/>
              </a:pPr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5590DDD-1F56-4540-AD4F-2B7AEE8FC8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__________Microsoft_Office_Excel3.xls"/><Relationship Id="rId5" Type="http://schemas.openxmlformats.org/officeDocument/2006/relationships/oleObject" Target="../embeddings/__________Microsoft_Office_Excel2.xls"/><Relationship Id="rId4" Type="http://schemas.openxmlformats.org/officeDocument/2006/relationships/oleObject" Target="../embeddings/__________Microsoft_Office_Excel1.xls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.png"/><Relationship Id="rId4" Type="http://schemas.openxmlformats.org/officeDocument/2006/relationships/oleObject" Target="../embeddings/__________Microsoft_Office_Excel4.xls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Microsoft_Office_Excel5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11.png"/><Relationship Id="rId7" Type="http://schemas.openxmlformats.org/officeDocument/2006/relationships/diagramLayout" Target="../diagrams/layout1.xml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.xml"/><Relationship Id="rId11" Type="http://schemas.openxmlformats.org/officeDocument/2006/relationships/image" Target="../media/image15.jpeg"/><Relationship Id="rId5" Type="http://schemas.openxmlformats.org/officeDocument/2006/relationships/image" Target="../media/image13.jpeg"/><Relationship Id="rId10" Type="http://schemas.openxmlformats.org/officeDocument/2006/relationships/image" Target="../media/image14.jpeg"/><Relationship Id="rId4" Type="http://schemas.openxmlformats.org/officeDocument/2006/relationships/image" Target="../media/image12.jpeg"/><Relationship Id="rId9" Type="http://schemas.openxmlformats.org/officeDocument/2006/relationships/diagramColors" Target="../diagrams/colors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ctrTitle"/>
          </p:nvPr>
        </p:nvSpPr>
        <p:spPr>
          <a:xfrm>
            <a:off x="611188" y="1844675"/>
            <a:ext cx="7772400" cy="1470025"/>
          </a:xfrm>
        </p:spPr>
        <p:txBody>
          <a:bodyPr/>
          <a:lstStyle/>
          <a:p>
            <a:pPr eaLnBrk="1" hangingPunct="1"/>
            <a:r>
              <a:rPr lang="ru-RU" altLang="ru-RU" sz="3600" b="1" smtClean="0">
                <a:solidFill>
                  <a:srgbClr val="270185"/>
                </a:solidFill>
              </a:rPr>
              <a:t>Государственная программа</a:t>
            </a:r>
            <a:br>
              <a:rPr lang="ru-RU" altLang="ru-RU" sz="3600" b="1" smtClean="0">
                <a:solidFill>
                  <a:srgbClr val="270185"/>
                </a:solidFill>
              </a:rPr>
            </a:br>
            <a:r>
              <a:rPr lang="ru-RU" altLang="ru-RU" sz="3600" b="1" smtClean="0">
                <a:solidFill>
                  <a:srgbClr val="270185"/>
                </a:solidFill>
              </a:rPr>
              <a:t>Кировской области</a:t>
            </a:r>
            <a:br>
              <a:rPr lang="ru-RU" altLang="ru-RU" sz="3600" b="1" smtClean="0">
                <a:solidFill>
                  <a:srgbClr val="270185"/>
                </a:solidFill>
              </a:rPr>
            </a:br>
            <a:r>
              <a:rPr lang="ru-RU" altLang="ru-RU" sz="3600" b="1" smtClean="0">
                <a:solidFill>
                  <a:srgbClr val="270185"/>
                </a:solidFill>
              </a:rPr>
              <a:t> «Развитие агропромышленного комплекса»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mtClean="0">
                <a:latin typeface="Times New Roman" pitchFamily="18" charset="0"/>
                <a:cs typeface="Times New Roman" pitchFamily="18" charset="0"/>
              </a:rPr>
            </a:br>
            <a:endParaRPr lang="ru-RU" smtClean="0"/>
          </a:p>
        </p:txBody>
      </p:sp>
      <p:sp>
        <p:nvSpPr>
          <p:cNvPr id="512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916488"/>
            <a:ext cx="6400800" cy="1752600"/>
          </a:xfrm>
        </p:spPr>
        <p:txBody>
          <a:bodyPr/>
          <a:lstStyle/>
          <a:p>
            <a:pPr eaLnBrk="1" hangingPunct="1"/>
            <a:r>
              <a:rPr lang="ru-RU" altLang="ru-RU" sz="2000" smtClean="0">
                <a:solidFill>
                  <a:srgbClr val="411817"/>
                </a:solidFill>
                <a:latin typeface="Times New Roman" pitchFamily="18" charset="0"/>
                <a:cs typeface="Times New Roman" pitchFamily="18" charset="0"/>
              </a:rPr>
              <a:t>ответственный исполнитель:</a:t>
            </a:r>
          </a:p>
          <a:p>
            <a:pPr eaLnBrk="1" hangingPunct="1"/>
            <a:r>
              <a:rPr lang="ru-RU" altLang="ru-RU" sz="2000" smtClean="0">
                <a:solidFill>
                  <a:srgbClr val="411817"/>
                </a:solidFill>
                <a:latin typeface="Times New Roman" pitchFamily="18" charset="0"/>
                <a:cs typeface="Times New Roman" pitchFamily="18" charset="0"/>
              </a:rPr>
              <a:t>министерство сельского хозяйства и продовольствия </a:t>
            </a:r>
          </a:p>
          <a:p>
            <a:pPr eaLnBrk="1" hangingPunct="1"/>
            <a:r>
              <a:rPr lang="ru-RU" altLang="ru-RU" sz="2000" smtClean="0">
                <a:solidFill>
                  <a:srgbClr val="411817"/>
                </a:solidFill>
                <a:latin typeface="Times New Roman" pitchFamily="18" charset="0"/>
                <a:cs typeface="Times New Roman" pitchFamily="18" charset="0"/>
              </a:rPr>
              <a:t>Кировской области</a:t>
            </a:r>
          </a:p>
        </p:txBody>
      </p:sp>
      <p:sp>
        <p:nvSpPr>
          <p:cNvPr id="4100" name="Подзаголовок 2"/>
          <p:cNvSpPr txBox="1">
            <a:spLocks/>
          </p:cNvSpPr>
          <p:nvPr/>
        </p:nvSpPr>
        <p:spPr bwMode="auto">
          <a:xfrm>
            <a:off x="1403350" y="3476625"/>
            <a:ext cx="6400800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  <a:defRPr/>
            </a:pPr>
            <a:r>
              <a:rPr lang="ru-RU" altLang="ru-RU" sz="4800" b="1" dirty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Итоги за 2021 год</a:t>
            </a:r>
          </a:p>
        </p:txBody>
      </p:sp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786563" y="6492875"/>
            <a:ext cx="2133600" cy="365125"/>
          </a:xfrm>
        </p:spPr>
        <p:txBody>
          <a:bodyPr/>
          <a:lstStyle/>
          <a:p>
            <a:pPr>
              <a:defRPr/>
            </a:pPr>
            <a:fld id="{7E051A34-9F76-4DF9-A417-2217CF2D4A59}" type="slidenum">
              <a:rPr lang="ru-RU"/>
              <a:pPr>
                <a:defRPr/>
              </a:pPr>
              <a:t>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3" descr="https://aif-s3.aif.ru/images/017/330/801452277fda3f98a0fee01e4438c6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72225" y="2565400"/>
            <a:ext cx="252095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786563" y="6492875"/>
            <a:ext cx="2133600" cy="365125"/>
          </a:xfrm>
        </p:spPr>
        <p:txBody>
          <a:bodyPr/>
          <a:lstStyle/>
          <a:p>
            <a:pPr>
              <a:defRPr/>
            </a:pPr>
            <a:fld id="{5D1BF2CF-E449-485F-8300-7D5043E1A0C3}" type="slidenum">
              <a:rPr lang="ru-RU"/>
              <a:pPr>
                <a:defRPr/>
              </a:pPr>
              <a:t>10</a:t>
            </a:fld>
            <a:endParaRPr lang="ru-RU" dirty="0"/>
          </a:p>
        </p:txBody>
      </p:sp>
      <p:sp>
        <p:nvSpPr>
          <p:cNvPr id="11268" name="TextBox 4"/>
          <p:cNvSpPr txBox="1">
            <a:spLocks noChangeArrowheads="1"/>
          </p:cNvSpPr>
          <p:nvPr/>
        </p:nvSpPr>
        <p:spPr bwMode="auto">
          <a:xfrm>
            <a:off x="107950" y="260350"/>
            <a:ext cx="88566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270185"/>
                </a:solidFill>
                <a:latin typeface="Calibri" pitchFamily="34" charset="0"/>
              </a:rPr>
              <a:t>Основные результаты реализации государственной программы в 2021 году</a:t>
            </a:r>
          </a:p>
        </p:txBody>
      </p:sp>
      <p:sp>
        <p:nvSpPr>
          <p:cNvPr id="39" name="Прямоугольник с двумя скругленными противолежащими углами 38"/>
          <p:cNvSpPr/>
          <p:nvPr/>
        </p:nvSpPr>
        <p:spPr>
          <a:xfrm>
            <a:off x="539750" y="1052513"/>
            <a:ext cx="4319588" cy="2520950"/>
          </a:xfrm>
          <a:prstGeom prst="round2Diag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spcAft>
                <a:spcPts val="0"/>
              </a:spcAft>
              <a:defRPr/>
            </a:pPr>
            <a:r>
              <a:rPr lang="ru-RU" b="1" u="sng" dirty="0">
                <a:solidFill>
                  <a:srgbClr val="270185"/>
                </a:solidFill>
                <a:cs typeface="Arial" pitchFamily="34" charset="0"/>
              </a:rPr>
              <a:t>В целях  содействия в решении вопроса кадрового обеспечения АПК</a:t>
            </a:r>
          </a:p>
          <a:p>
            <a:pPr algn="ctr">
              <a:spcAft>
                <a:spcPts val="0"/>
              </a:spcAft>
              <a:defRPr/>
            </a:pPr>
            <a:endParaRPr lang="ru-RU" sz="1600" b="1" u="sng" dirty="0">
              <a:solidFill>
                <a:srgbClr val="270185"/>
              </a:solidFill>
              <a:cs typeface="Arial" pitchFamily="34" charset="0"/>
            </a:endParaRPr>
          </a:p>
          <a:p>
            <a:pPr algn="ctr">
              <a:spcAft>
                <a:spcPts val="0"/>
              </a:spcAft>
              <a:defRPr/>
            </a:pPr>
            <a:endParaRPr lang="ru-RU" sz="800" u="sng" dirty="0">
              <a:solidFill>
                <a:srgbClr val="0000FF"/>
              </a:solidFill>
              <a:latin typeface="Century Gothic" pitchFamily="34" charset="0"/>
              <a:cs typeface="Arial" pitchFamily="34" charset="0"/>
            </a:endParaRPr>
          </a:p>
          <a:p>
            <a:pPr algn="ctr">
              <a:spcAft>
                <a:spcPts val="0"/>
              </a:spcAft>
              <a:defRPr/>
            </a:pPr>
            <a:r>
              <a:rPr lang="ru-RU" sz="1400" kern="1100" dirty="0">
                <a:solidFill>
                  <a:schemeClr val="tx1"/>
                </a:solidFill>
                <a:cs typeface="Arial" pitchFamily="34" charset="0"/>
              </a:rPr>
              <a:t> проведен конкурс рабочих массовых профессий, </a:t>
            </a:r>
          </a:p>
          <a:p>
            <a:pPr algn="ctr">
              <a:spcAft>
                <a:spcPts val="0"/>
              </a:spcAft>
              <a:defRPr/>
            </a:pPr>
            <a:r>
              <a:rPr lang="ru-RU" sz="1600" u="sng" kern="1100" dirty="0">
                <a:solidFill>
                  <a:schemeClr val="tx1"/>
                </a:solidFill>
                <a:cs typeface="Arial" pitchFamily="34" charset="0"/>
              </a:rPr>
              <a:t>победителями признаны:</a:t>
            </a:r>
          </a:p>
          <a:p>
            <a:pPr algn="ctr">
              <a:spcAft>
                <a:spcPts val="0"/>
              </a:spcAft>
              <a:defRPr/>
            </a:pPr>
            <a:endParaRPr lang="ru-RU" sz="800" kern="1100" dirty="0">
              <a:solidFill>
                <a:schemeClr val="tx1"/>
              </a:solidFill>
              <a:cs typeface="Arial" pitchFamily="34" charset="0"/>
            </a:endParaRPr>
          </a:p>
          <a:p>
            <a:pPr algn="ctr">
              <a:spcAft>
                <a:spcPts val="0"/>
              </a:spcAft>
              <a:defRPr/>
            </a:pPr>
            <a:r>
              <a:rPr lang="ru-RU" sz="1400" kern="1100" dirty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ru-RU" sz="1400" b="1" kern="1100" dirty="0">
                <a:solidFill>
                  <a:srgbClr val="0000FF"/>
                </a:solidFill>
                <a:cs typeface="Arial" pitchFamily="34" charset="0"/>
              </a:rPr>
              <a:t>120 </a:t>
            </a:r>
            <a:r>
              <a:rPr lang="ru-RU" sz="1400" kern="1100" dirty="0">
                <a:solidFill>
                  <a:schemeClr val="tx1"/>
                </a:solidFill>
                <a:cs typeface="Arial" pitchFamily="34" charset="0"/>
              </a:rPr>
              <a:t>комбайнеров</a:t>
            </a:r>
            <a:r>
              <a:rPr lang="ru-RU" sz="1400" b="1" kern="1100" dirty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ru-RU" sz="1400" kern="1100" dirty="0">
                <a:solidFill>
                  <a:schemeClr val="tx1"/>
                </a:solidFill>
                <a:cs typeface="Arial" pitchFamily="34" charset="0"/>
              </a:rPr>
              <a:t>и   </a:t>
            </a:r>
          </a:p>
          <a:p>
            <a:pPr algn="ctr">
              <a:spcAft>
                <a:spcPts val="0"/>
              </a:spcAft>
              <a:defRPr/>
            </a:pPr>
            <a:r>
              <a:rPr lang="ru-RU" sz="1400" b="1" kern="1100" dirty="0">
                <a:solidFill>
                  <a:srgbClr val="0000FF"/>
                </a:solidFill>
                <a:cs typeface="Arial" pitchFamily="34" charset="0"/>
              </a:rPr>
              <a:t>380</a:t>
            </a:r>
            <a:r>
              <a:rPr lang="ru-RU" sz="1400" b="1" kern="1100" dirty="0">
                <a:solidFill>
                  <a:schemeClr val="tx1"/>
                </a:solidFill>
                <a:cs typeface="Arial" pitchFamily="34" charset="0"/>
              </a:rPr>
              <a:t>  </a:t>
            </a:r>
            <a:r>
              <a:rPr lang="ru-RU" sz="1400" kern="1100" dirty="0">
                <a:solidFill>
                  <a:schemeClr val="tx1"/>
                </a:solidFill>
                <a:cs typeface="Arial" pitchFamily="34" charset="0"/>
              </a:rPr>
              <a:t>операторов машинного доения коров</a:t>
            </a:r>
            <a:endParaRPr lang="ru-RU" sz="1400" kern="1100" dirty="0">
              <a:solidFill>
                <a:schemeClr val="tx1"/>
              </a:solidFill>
            </a:endParaRPr>
          </a:p>
        </p:txBody>
      </p:sp>
      <p:sp>
        <p:nvSpPr>
          <p:cNvPr id="40" name="Прямоугольник с двумя скругленными противолежащими углами 39"/>
          <p:cNvSpPr/>
          <p:nvPr/>
        </p:nvSpPr>
        <p:spPr>
          <a:xfrm>
            <a:off x="3348038" y="4221163"/>
            <a:ext cx="5111750" cy="2374900"/>
          </a:xfrm>
          <a:prstGeom prst="round2Diag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buFont typeface="Georgia" pitchFamily="18" charset="0"/>
              <a:buNone/>
              <a:defRPr/>
            </a:pPr>
            <a:r>
              <a:rPr lang="ru-RU" b="1" u="sng" dirty="0">
                <a:solidFill>
                  <a:srgbClr val="270185"/>
                </a:solidFill>
                <a:cs typeface="Arial" pitchFamily="34" charset="0"/>
              </a:rPr>
              <a:t>В рамках осуществления  государственного надзора за техническим состоянием  самоходных машин проведено:</a:t>
            </a:r>
          </a:p>
          <a:p>
            <a:pPr algn="ctr">
              <a:buFont typeface="Georgia" pitchFamily="18" charset="0"/>
              <a:buNone/>
              <a:defRPr/>
            </a:pPr>
            <a:endParaRPr lang="ru-RU" sz="800" dirty="0">
              <a:solidFill>
                <a:srgbClr val="0000CC"/>
              </a:solidFill>
              <a:cs typeface="Arial" pitchFamily="34" charset="0"/>
            </a:endParaRPr>
          </a:p>
          <a:p>
            <a:pPr algn="ctr">
              <a:buFont typeface="Georgia" pitchFamily="18" charset="0"/>
              <a:buNone/>
              <a:defRPr/>
            </a:pPr>
            <a:r>
              <a:rPr lang="ru-RU" sz="1400" b="1" dirty="0">
                <a:solidFill>
                  <a:srgbClr val="0000FF"/>
                </a:solidFill>
                <a:cs typeface="Arial" pitchFamily="34" charset="0"/>
              </a:rPr>
              <a:t>- 8305 </a:t>
            </a:r>
            <a:r>
              <a:rPr lang="ru-RU" sz="1400" dirty="0">
                <a:solidFill>
                  <a:srgbClr val="0000CC"/>
                </a:solidFill>
                <a:cs typeface="Arial" pitchFamily="34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cs typeface="Arial" pitchFamily="34" charset="0"/>
              </a:rPr>
              <a:t>регистрационных действия самоходных и других машин, касающихся регистрации и перерегистрации поднадзорных машин (100,1%  от плана);</a:t>
            </a:r>
          </a:p>
          <a:p>
            <a:pPr algn="ctr">
              <a:buFont typeface="Georgia" pitchFamily="18" charset="0"/>
              <a:buNone/>
              <a:defRPr/>
            </a:pPr>
            <a:r>
              <a:rPr lang="ru-RU" sz="1400" b="1" dirty="0">
                <a:solidFill>
                  <a:srgbClr val="0000FF"/>
                </a:solidFill>
                <a:cs typeface="Arial" pitchFamily="34" charset="0"/>
              </a:rPr>
              <a:t>- 36132</a:t>
            </a:r>
            <a:r>
              <a:rPr lang="ru-RU" sz="1400" dirty="0">
                <a:solidFill>
                  <a:srgbClr val="0000CC"/>
                </a:solidFill>
                <a:cs typeface="Arial" pitchFamily="34" charset="0"/>
              </a:rPr>
              <a:t>  </a:t>
            </a:r>
            <a:r>
              <a:rPr lang="ru-RU" sz="1400" dirty="0">
                <a:solidFill>
                  <a:schemeClr val="tx1"/>
                </a:solidFill>
                <a:cs typeface="Arial" pitchFamily="34" charset="0"/>
              </a:rPr>
              <a:t>технических осмотр (100,1%)</a:t>
            </a:r>
          </a:p>
        </p:txBody>
      </p:sp>
      <p:pic>
        <p:nvPicPr>
          <p:cNvPr id="11274" name="Picture 10" descr="02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4365625"/>
            <a:ext cx="2881313" cy="212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35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11272" name="Picture 11" descr="https://egorlykraion.ru/wp-content/uploads/2019/10/bb-agr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6825" y="765175"/>
            <a:ext cx="2519363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Box 13"/>
          <p:cNvSpPr txBox="1">
            <a:spLocks noChangeArrowheads="1"/>
          </p:cNvSpPr>
          <p:nvPr/>
        </p:nvSpPr>
        <p:spPr bwMode="auto">
          <a:xfrm>
            <a:off x="6300788" y="3789363"/>
            <a:ext cx="24606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ДОСТИЖЕНИЕ ПОКАЗАТЕЛЕЙ</a:t>
            </a:r>
          </a:p>
        </p:txBody>
      </p:sp>
      <p:graphicFrame>
        <p:nvGraphicFramePr>
          <p:cNvPr id="1026" name="Диаграмма 20"/>
          <p:cNvGraphicFramePr>
            <a:graphicFrameLocks/>
          </p:cNvGraphicFramePr>
          <p:nvPr/>
        </p:nvGraphicFramePr>
        <p:xfrm>
          <a:off x="5168900" y="608013"/>
          <a:ext cx="3810000" cy="3246437"/>
        </p:xfrm>
        <a:graphic>
          <a:graphicData uri="http://schemas.openxmlformats.org/presentationml/2006/ole">
            <p:oleObj spid="_x0000_s1026" name="Диаграмма" r:id="rId4" imgW="3810330" imgH="3243353" progId="Excel.Chart.8">
              <p:embed/>
            </p:oleObj>
          </a:graphicData>
        </a:graphic>
      </p:graphicFrame>
      <p:sp>
        <p:nvSpPr>
          <p:cNvPr id="1030" name="TextBox 21"/>
          <p:cNvSpPr txBox="1">
            <a:spLocks noChangeArrowheads="1"/>
          </p:cNvSpPr>
          <p:nvPr/>
        </p:nvSpPr>
        <p:spPr bwMode="auto">
          <a:xfrm>
            <a:off x="6011863" y="620713"/>
            <a:ext cx="25479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ВЫПОЛНЕНИЕ МЕРОПРИЯТИЙ</a:t>
            </a:r>
          </a:p>
        </p:txBody>
      </p:sp>
      <p:sp>
        <p:nvSpPr>
          <p:cNvPr id="1031" name="TextBox 22"/>
          <p:cNvSpPr txBox="1">
            <a:spLocks noChangeArrowheads="1"/>
          </p:cNvSpPr>
          <p:nvPr/>
        </p:nvSpPr>
        <p:spPr bwMode="auto">
          <a:xfrm>
            <a:off x="6372225" y="1844675"/>
            <a:ext cx="158432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>
                <a:solidFill>
                  <a:srgbClr val="9A3836"/>
                </a:solidFill>
                <a:latin typeface="Calibri" pitchFamily="34" charset="0"/>
              </a:rPr>
              <a:t>Степень </a:t>
            </a:r>
          </a:p>
          <a:p>
            <a:pPr algn="ctr"/>
            <a:r>
              <a:rPr lang="ru-RU" sz="1400">
                <a:solidFill>
                  <a:srgbClr val="9A3836"/>
                </a:solidFill>
                <a:latin typeface="Calibri" pitchFamily="34" charset="0"/>
              </a:rPr>
              <a:t>выполнения:</a:t>
            </a:r>
          </a:p>
          <a:p>
            <a:pPr algn="ctr"/>
            <a:r>
              <a:rPr lang="ru-RU" sz="1400" b="1">
                <a:solidFill>
                  <a:srgbClr val="9A3836"/>
                </a:solidFill>
                <a:latin typeface="Calibri" pitchFamily="34" charset="0"/>
              </a:rPr>
              <a:t>84,6%</a:t>
            </a:r>
          </a:p>
        </p:txBody>
      </p:sp>
      <p:sp>
        <p:nvSpPr>
          <p:cNvPr id="1032" name="TextBox 23"/>
          <p:cNvSpPr txBox="1">
            <a:spLocks noChangeArrowheads="1"/>
          </p:cNvSpPr>
          <p:nvPr/>
        </p:nvSpPr>
        <p:spPr bwMode="auto">
          <a:xfrm>
            <a:off x="1547813" y="908050"/>
            <a:ext cx="174942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ОСВОЕНИЕ СРЕДСТВ</a:t>
            </a:r>
          </a:p>
          <a:p>
            <a:pPr algn="ctr">
              <a:defRPr/>
            </a:pPr>
            <a:r>
              <a:rPr lang="ru-RU" sz="1400" dirty="0">
                <a:latin typeface="Calibri" pitchFamily="34" charset="0"/>
              </a:rPr>
              <a:t>(млн.рублей)</a:t>
            </a:r>
          </a:p>
        </p:txBody>
      </p:sp>
      <p:graphicFrame>
        <p:nvGraphicFramePr>
          <p:cNvPr id="1027" name="Диаграмма 24"/>
          <p:cNvGraphicFramePr>
            <a:graphicFrameLocks/>
          </p:cNvGraphicFramePr>
          <p:nvPr/>
        </p:nvGraphicFramePr>
        <p:xfrm>
          <a:off x="128588" y="1362075"/>
          <a:ext cx="5573712" cy="5357813"/>
        </p:xfrm>
        <a:graphic>
          <a:graphicData uri="http://schemas.openxmlformats.org/presentationml/2006/ole">
            <p:oleObj spid="_x0000_s1027" r:id="rId5" imgW="5572227" imgH="5358848" progId="Excel.Chart.8">
              <p:embed/>
            </p:oleObj>
          </a:graphicData>
        </a:graphic>
      </p:graphicFrame>
      <p:sp>
        <p:nvSpPr>
          <p:cNvPr id="1033" name="TextBox 36"/>
          <p:cNvSpPr txBox="1">
            <a:spLocks noChangeArrowheads="1"/>
          </p:cNvSpPr>
          <p:nvPr/>
        </p:nvSpPr>
        <p:spPr bwMode="auto">
          <a:xfrm>
            <a:off x="900113" y="260350"/>
            <a:ext cx="73437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270185"/>
                </a:solidFill>
                <a:latin typeface="Calibri" pitchFamily="34" charset="0"/>
              </a:rPr>
              <a:t>ИТОГИ ХОДА РЕАЛИЗАЦИИ ГОСУДАРСТВЕННОЙ ПРОГРАММЫ </a:t>
            </a:r>
          </a:p>
          <a:p>
            <a:pPr algn="ctr"/>
            <a:r>
              <a:rPr lang="ru-RU" sz="2000" b="1">
                <a:solidFill>
                  <a:srgbClr val="270185"/>
                </a:solidFill>
                <a:latin typeface="Calibri" pitchFamily="34" charset="0"/>
              </a:rPr>
              <a:t>ЗА 2021 ГОД </a:t>
            </a:r>
          </a:p>
        </p:txBody>
      </p:sp>
      <p:graphicFrame>
        <p:nvGraphicFramePr>
          <p:cNvPr id="1028" name="Диаграмма 33"/>
          <p:cNvGraphicFramePr>
            <a:graphicFrameLocks/>
          </p:cNvGraphicFramePr>
          <p:nvPr/>
        </p:nvGraphicFramePr>
        <p:xfrm>
          <a:off x="5457825" y="3494088"/>
          <a:ext cx="3736975" cy="3414712"/>
        </p:xfrm>
        <a:graphic>
          <a:graphicData uri="http://schemas.openxmlformats.org/presentationml/2006/ole">
            <p:oleObj spid="_x0000_s1028" r:id="rId6" imgW="3737172" imgH="3414056" progId="Excel.Chart.8">
              <p:embed/>
            </p:oleObj>
          </a:graphicData>
        </a:graphic>
      </p:graphicFrame>
      <p:sp>
        <p:nvSpPr>
          <p:cNvPr id="1034" name="TextBox 31"/>
          <p:cNvSpPr txBox="1">
            <a:spLocks noChangeArrowheads="1"/>
          </p:cNvSpPr>
          <p:nvPr/>
        </p:nvSpPr>
        <p:spPr bwMode="auto">
          <a:xfrm>
            <a:off x="6732588" y="5013325"/>
            <a:ext cx="1439862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>
                <a:solidFill>
                  <a:srgbClr val="9A3836"/>
                </a:solidFill>
                <a:latin typeface="Calibri" pitchFamily="34" charset="0"/>
              </a:rPr>
              <a:t>Достигнуты: </a:t>
            </a:r>
          </a:p>
          <a:p>
            <a:pPr algn="ctr"/>
            <a:r>
              <a:rPr lang="ru-RU" sz="1400" b="1">
                <a:solidFill>
                  <a:srgbClr val="9A3836"/>
                </a:solidFill>
                <a:latin typeface="Calibri" pitchFamily="34" charset="0"/>
              </a:rPr>
              <a:t>77,6%</a:t>
            </a:r>
          </a:p>
        </p:txBody>
      </p:sp>
      <p:sp>
        <p:nvSpPr>
          <p:cNvPr id="14" name="Номер слайда 1"/>
          <p:cNvSpPr>
            <a:spLocks noGrp="1"/>
          </p:cNvSpPr>
          <p:nvPr>
            <p:ph type="sldNum" sz="quarter" idx="12"/>
          </p:nvPr>
        </p:nvSpPr>
        <p:spPr>
          <a:xfrm flipH="1">
            <a:off x="8532813" y="6237288"/>
            <a:ext cx="611187" cy="620712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0" descr="produkty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3789363"/>
            <a:ext cx="2395537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TextBox 4"/>
          <p:cNvSpPr txBox="1">
            <a:spLocks noChangeArrowheads="1"/>
          </p:cNvSpPr>
          <p:nvPr/>
        </p:nvSpPr>
        <p:spPr bwMode="auto">
          <a:xfrm>
            <a:off x="395288" y="260350"/>
            <a:ext cx="84978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270185"/>
                </a:solidFill>
                <a:latin typeface="Calibri" pitchFamily="34" charset="0"/>
              </a:rPr>
              <a:t>СВЕДЕНИЯ О ДОСТИЖЕНИИ ЗНАЧЕНИЙ ЦЕЛЕВЫХ ПОКАЗАТЕЛЕЙ ЭФФЕКТИВНОСТИ РЕАЛИЗАЦИИ ГОСПРОГРАММЫ В 2021 ГОДУ</a:t>
            </a:r>
          </a:p>
        </p:txBody>
      </p:sp>
      <p:graphicFrame>
        <p:nvGraphicFramePr>
          <p:cNvPr id="2050" name="Диаграмма 12"/>
          <p:cNvGraphicFramePr>
            <a:graphicFrameLocks/>
          </p:cNvGraphicFramePr>
          <p:nvPr/>
        </p:nvGraphicFramePr>
        <p:xfrm>
          <a:off x="200025" y="2801938"/>
          <a:ext cx="4351338" cy="3917950"/>
        </p:xfrm>
        <a:graphic>
          <a:graphicData uri="http://schemas.openxmlformats.org/presentationml/2006/ole">
            <p:oleObj spid="_x0000_s2050" r:id="rId4" imgW="4352921" imgH="3913971" progId="Excel.Chart.8">
              <p:embed/>
            </p:oleObj>
          </a:graphicData>
        </a:graphic>
      </p:graphicFrame>
      <p:grpSp>
        <p:nvGrpSpPr>
          <p:cNvPr id="2053" name="Группа 28"/>
          <p:cNvGrpSpPr>
            <a:grpSpLocks/>
          </p:cNvGrpSpPr>
          <p:nvPr/>
        </p:nvGrpSpPr>
        <p:grpSpPr bwMode="auto">
          <a:xfrm>
            <a:off x="6300788" y="1700213"/>
            <a:ext cx="2843212" cy="1249362"/>
            <a:chOff x="5324539" y="2749720"/>
            <a:chExt cx="3711590" cy="186926"/>
          </a:xfrm>
        </p:grpSpPr>
        <p:sp>
          <p:nvSpPr>
            <p:cNvPr id="16" name="Text Box 14"/>
            <p:cNvSpPr txBox="1">
              <a:spLocks noChangeArrowheads="1"/>
            </p:cNvSpPr>
            <p:nvPr/>
          </p:nvSpPr>
          <p:spPr bwMode="auto">
            <a:xfrm>
              <a:off x="5417794" y="2782022"/>
              <a:ext cx="3315771" cy="15462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 algn="ctr">
              <a:solidFill>
                <a:schemeClr val="bg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auto">
                <a:lnSpc>
                  <a:spcPts val="1400"/>
                </a:lnSpc>
                <a:spcAft>
                  <a:spcPts val="0"/>
                </a:spcAft>
                <a:buFontTx/>
                <a:buNone/>
                <a:defRPr/>
              </a:pPr>
              <a:r>
                <a:rPr lang="ru-RU" altLang="ru-RU" sz="1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cs typeface="+mn-cs"/>
                </a:rPr>
                <a:t>индекс производства продукции животноводства в хозяйствах всех категорий </a:t>
              </a:r>
              <a:r>
                <a:rPr lang="ru-RU" altLang="ru-RU" sz="1400" dirty="0" smtClean="0">
                  <a:solidFill>
                    <a:srgbClr val="270185"/>
                  </a:solidFill>
                  <a:latin typeface="+mn-lt"/>
                </a:rPr>
                <a:t>составил  </a:t>
              </a:r>
              <a:r>
                <a:rPr lang="ru-RU" altLang="ru-RU" sz="1400" dirty="0" smtClean="0">
                  <a:solidFill>
                    <a:srgbClr val="270185"/>
                  </a:solidFill>
                  <a:latin typeface="+mn-lt"/>
                  <a:cs typeface="+mn-cs"/>
                </a:rPr>
                <a:t>103,3% </a:t>
              </a:r>
            </a:p>
            <a:p>
              <a:pPr algn="ctr" fontAlgn="auto">
                <a:lnSpc>
                  <a:spcPts val="1400"/>
                </a:lnSpc>
                <a:spcAft>
                  <a:spcPts val="0"/>
                </a:spcAft>
                <a:buFontTx/>
                <a:buNone/>
                <a:defRPr/>
              </a:pPr>
              <a:r>
                <a:rPr lang="ru-RU" altLang="ru-RU" sz="1400" dirty="0" smtClean="0">
                  <a:solidFill>
                    <a:srgbClr val="270185"/>
                  </a:solidFill>
                  <a:latin typeface="+mn-lt"/>
                </a:rPr>
                <a:t>(план – 101,2%) </a:t>
              </a:r>
              <a:endParaRPr lang="ru-RU" altLang="ru-RU" sz="1400" dirty="0" smtClean="0">
                <a:solidFill>
                  <a:srgbClr val="270185"/>
                </a:solidFill>
                <a:latin typeface="+mn-lt"/>
                <a:cs typeface="+mn-cs"/>
              </a:endParaRPr>
            </a:p>
          </p:txBody>
        </p:sp>
        <p:cxnSp>
          <p:nvCxnSpPr>
            <p:cNvPr id="17" name="Прямая соединительная линия 16"/>
            <p:cNvCxnSpPr/>
            <p:nvPr/>
          </p:nvCxnSpPr>
          <p:spPr>
            <a:xfrm flipV="1">
              <a:off x="5324539" y="2749720"/>
              <a:ext cx="3711590" cy="0"/>
            </a:xfrm>
            <a:prstGeom prst="line">
              <a:avLst/>
            </a:prstGeom>
            <a:ln w="19050">
              <a:solidFill>
                <a:srgbClr val="0000CC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54" name="Группа 28"/>
          <p:cNvGrpSpPr>
            <a:grpSpLocks/>
          </p:cNvGrpSpPr>
          <p:nvPr/>
        </p:nvGrpSpPr>
        <p:grpSpPr bwMode="auto">
          <a:xfrm>
            <a:off x="6011863" y="5373688"/>
            <a:ext cx="2916237" cy="889000"/>
            <a:chOff x="4705879" y="2913691"/>
            <a:chExt cx="4057300" cy="57240"/>
          </a:xfrm>
        </p:grpSpPr>
        <p:sp>
          <p:nvSpPr>
            <p:cNvPr id="20" name="Text Box 14"/>
            <p:cNvSpPr txBox="1">
              <a:spLocks noChangeArrowheads="1"/>
            </p:cNvSpPr>
            <p:nvPr/>
          </p:nvSpPr>
          <p:spPr bwMode="auto">
            <a:xfrm>
              <a:off x="4705879" y="2927592"/>
              <a:ext cx="3942450" cy="4333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 algn="ctr">
              <a:solidFill>
                <a:schemeClr val="bg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auto">
                <a:lnSpc>
                  <a:spcPts val="1400"/>
                </a:lnSpc>
                <a:spcAft>
                  <a:spcPts val="0"/>
                </a:spcAft>
                <a:buFontTx/>
                <a:buNone/>
                <a:defRPr/>
              </a:pPr>
              <a:r>
                <a:rPr lang="ru-RU" altLang="ru-RU" sz="1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cs typeface="+mn-cs"/>
                </a:rPr>
                <a:t>индекс производства пищевых продуктов  </a:t>
              </a:r>
              <a:r>
                <a:rPr lang="ru-RU" altLang="ru-RU" sz="1400" dirty="0" smtClean="0">
                  <a:solidFill>
                    <a:srgbClr val="270185"/>
                  </a:solidFill>
                </a:rPr>
                <a:t>–</a:t>
              </a:r>
              <a:r>
                <a:rPr lang="ru-RU" altLang="ru-RU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cs typeface="+mn-cs"/>
                </a:rPr>
                <a:t> </a:t>
              </a:r>
            </a:p>
            <a:p>
              <a:pPr algn="ctr" fontAlgn="auto">
                <a:lnSpc>
                  <a:spcPts val="1400"/>
                </a:lnSpc>
                <a:spcAft>
                  <a:spcPts val="0"/>
                </a:spcAft>
                <a:buFontTx/>
                <a:buNone/>
                <a:defRPr/>
              </a:pPr>
              <a:r>
                <a:rPr lang="ru-RU" altLang="ru-RU" sz="1400" dirty="0" smtClean="0">
                  <a:solidFill>
                    <a:srgbClr val="270185"/>
                  </a:solidFill>
                  <a:latin typeface="+mj-lt"/>
                  <a:cs typeface="+mn-cs"/>
                </a:rPr>
                <a:t>106,8%   (план  –  100,2%)</a:t>
              </a:r>
            </a:p>
          </p:txBody>
        </p:sp>
        <p:cxnSp>
          <p:nvCxnSpPr>
            <p:cNvPr id="21" name="Прямая соединительная линия 20"/>
            <p:cNvCxnSpPr/>
            <p:nvPr/>
          </p:nvCxnSpPr>
          <p:spPr>
            <a:xfrm>
              <a:off x="5218287" y="2913691"/>
              <a:ext cx="3544892" cy="0"/>
            </a:xfrm>
            <a:prstGeom prst="line">
              <a:avLst/>
            </a:prstGeom>
            <a:ln w="19050">
              <a:solidFill>
                <a:srgbClr val="0000CC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786563" y="6492875"/>
            <a:ext cx="2133600" cy="365125"/>
          </a:xfrm>
        </p:spPr>
        <p:txBody>
          <a:bodyPr/>
          <a:lstStyle/>
          <a:p>
            <a:pPr>
              <a:defRPr/>
            </a:pPr>
            <a:fld id="{32B9DD4E-A029-451A-A4C3-D6EBBB030737}" type="slidenum">
              <a:rPr lang="ru-RU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250825" y="1341438"/>
            <a:ext cx="4033838" cy="14763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algn="ctr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auto">
              <a:spcAft>
                <a:spcPts val="0"/>
              </a:spcAft>
              <a:buFontTx/>
              <a:buNone/>
              <a:defRPr/>
            </a:pPr>
            <a:r>
              <a:rPr lang="ru-RU" sz="1800" dirty="0" smtClean="0">
                <a:solidFill>
                  <a:srgbClr val="0000CC"/>
                </a:solidFill>
                <a:latin typeface="+mn-lt"/>
              </a:rPr>
              <a:t>Объем производства продукции сельского хозяйства </a:t>
            </a:r>
            <a:r>
              <a:rPr lang="ru-RU" altLang="ru-RU" sz="1800" dirty="0" smtClean="0">
                <a:solidFill>
                  <a:srgbClr val="0000CC"/>
                </a:solidFill>
                <a:latin typeface="+mn-lt"/>
                <a:cs typeface="+mn-cs"/>
              </a:rPr>
              <a:t>в хозяйствах всех категорий Кировской области </a:t>
            </a:r>
            <a:r>
              <a:rPr lang="ru-RU" altLang="ru-RU" sz="1800" dirty="0" smtClean="0">
                <a:solidFill>
                  <a:srgbClr val="0000CC"/>
                </a:solidFill>
                <a:latin typeface="+mn-lt"/>
              </a:rPr>
              <a:t>составил  </a:t>
            </a:r>
            <a:r>
              <a:rPr lang="ru-RU" altLang="ru-RU" sz="1800" dirty="0" smtClean="0">
                <a:solidFill>
                  <a:srgbClr val="0000CC"/>
                </a:solidFill>
                <a:latin typeface="+mn-lt"/>
                <a:cs typeface="+mn-cs"/>
              </a:rPr>
              <a:t>49,8 млрд. рублей (101,8% к уровню 2020 года)</a:t>
            </a:r>
            <a:r>
              <a:rPr lang="ru-RU" altLang="ru-RU" sz="1800" dirty="0" smtClean="0">
                <a:solidFill>
                  <a:srgbClr val="0000CC"/>
                </a:solidFill>
                <a:latin typeface="+mn-lt"/>
              </a:rPr>
              <a:t> </a:t>
            </a:r>
            <a:endParaRPr lang="ru-RU" altLang="ru-RU" sz="1800" dirty="0" smtClean="0">
              <a:solidFill>
                <a:srgbClr val="0000CC"/>
              </a:solidFill>
              <a:latin typeface="+mn-lt"/>
              <a:cs typeface="+mn-cs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 bwMode="auto">
          <a:xfrm>
            <a:off x="971550" y="1268413"/>
            <a:ext cx="2376488" cy="0"/>
          </a:xfrm>
          <a:prstGeom prst="line">
            <a:avLst/>
          </a:prstGeom>
          <a:ln w="19050">
            <a:solidFill>
              <a:srgbClr val="00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8" name="Рисунок 8" descr="http://vkmoney.favk.ru/attachments/Image/grafik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1341438"/>
            <a:ext cx="174625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Диаграмма 12"/>
          <p:cNvGraphicFramePr>
            <a:graphicFrameLocks/>
          </p:cNvGraphicFramePr>
          <p:nvPr/>
        </p:nvGraphicFramePr>
        <p:xfrm>
          <a:off x="344488" y="2873375"/>
          <a:ext cx="5286375" cy="3775075"/>
        </p:xfrm>
        <a:graphic>
          <a:graphicData uri="http://schemas.openxmlformats.org/presentationml/2006/ole">
            <p:oleObj spid="_x0000_s3074" r:id="rId3" imgW="5285690" imgH="3779848" progId="Excel.Chart.8">
              <p:embed/>
            </p:oleObj>
          </a:graphicData>
        </a:graphic>
      </p:graphicFrame>
      <p:cxnSp>
        <p:nvCxnSpPr>
          <p:cNvPr id="8" name="Прямая соединительная линия 7"/>
          <p:cNvCxnSpPr/>
          <p:nvPr/>
        </p:nvCxnSpPr>
        <p:spPr bwMode="auto">
          <a:xfrm>
            <a:off x="0" y="1412875"/>
            <a:ext cx="1619250" cy="0"/>
          </a:xfrm>
          <a:prstGeom prst="line">
            <a:avLst/>
          </a:prstGeom>
          <a:ln w="1905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6" name="TextBox 18"/>
          <p:cNvSpPr txBox="1">
            <a:spLocks noChangeArrowheads="1"/>
          </p:cNvSpPr>
          <p:nvPr/>
        </p:nvSpPr>
        <p:spPr bwMode="auto">
          <a:xfrm>
            <a:off x="0" y="908050"/>
            <a:ext cx="935038" cy="400050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06600"/>
                </a:solidFill>
                <a:latin typeface="Calibri" pitchFamily="34" charset="0"/>
              </a:rPr>
              <a:t>Цель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-23813" y="1557338"/>
            <a:ext cx="1427163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Задача 1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42988" y="908050"/>
            <a:ext cx="7777162" cy="50323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0000CC"/>
                </a:solidFill>
                <a:latin typeface="Corbel" pitchFamily="34" charset="0"/>
              </a:rPr>
              <a:t>Сохранение и развитие благоприятной социально-экономической среды агропромышленного комплекса Кировской области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547813" y="1557338"/>
            <a:ext cx="7215187" cy="4603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indent="677863" eaLnBrk="0" hangingPunct="0">
              <a:defRPr/>
            </a:pP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4"/>
          <p:cNvSpPr txBox="1">
            <a:spLocks noChangeArrowheads="1"/>
          </p:cNvSpPr>
          <p:nvPr/>
        </p:nvSpPr>
        <p:spPr bwMode="auto">
          <a:xfrm>
            <a:off x="179388" y="188913"/>
            <a:ext cx="89646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kern="1100" cap="all" spc="-100" dirty="0">
                <a:solidFill>
                  <a:srgbClr val="270185"/>
                </a:solidFill>
                <a:latin typeface="Calibri" pitchFamily="34" charset="0"/>
              </a:rPr>
              <a:t>Основные результаты реализации государственной программы в 2021 году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2286000" y="2781300"/>
            <a:ext cx="4572000" cy="368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cap="all" dirty="0">
              <a:solidFill>
                <a:srgbClr val="9A3836"/>
              </a:solidFill>
            </a:endParaRPr>
          </a:p>
        </p:txBody>
      </p:sp>
      <p:sp>
        <p:nvSpPr>
          <p:cNvPr id="3082" name="Прямоугольник 39"/>
          <p:cNvSpPr>
            <a:spLocks noChangeArrowheads="1"/>
          </p:cNvSpPr>
          <p:nvPr/>
        </p:nvSpPr>
        <p:spPr bwMode="auto">
          <a:xfrm>
            <a:off x="179388" y="2276475"/>
            <a:ext cx="8713787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1600" b="1" i="1">
                <a:solidFill>
                  <a:srgbClr val="411817"/>
                </a:solidFill>
                <a:cs typeface="Times New Roman" pitchFamily="18" charset="0"/>
              </a:rPr>
              <a:t>Подпрограмма «Развитие отраслей агропромышленного комплекса </a:t>
            </a:r>
          </a:p>
          <a:p>
            <a:pPr algn="ctr" eaLnBrk="0" hangingPunct="0"/>
            <a:r>
              <a:rPr lang="ru-RU" sz="1600" b="1" i="1">
                <a:solidFill>
                  <a:srgbClr val="411817"/>
                </a:solidFill>
                <a:cs typeface="Times New Roman" pitchFamily="18" charset="0"/>
              </a:rPr>
              <a:t>Кировской области»</a:t>
            </a:r>
            <a:endParaRPr lang="ru-RU" sz="1600">
              <a:solidFill>
                <a:srgbClr val="411817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619250" y="1557338"/>
            <a:ext cx="7143750" cy="5127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00CC"/>
                </a:solidFill>
                <a:latin typeface="Corbel" pitchFamily="34" charset="0"/>
                <a:cs typeface="+mn-cs"/>
              </a:rPr>
              <a:t>Повышение эффективности и конкурентоспособности производства сельскохозяйственной продукции и продуктов ее переработки</a:t>
            </a: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5867400" y="2781300"/>
            <a:ext cx="3097213" cy="15113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66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1600" dirty="0">
                <a:solidFill>
                  <a:schemeClr val="tx1"/>
                </a:solidFill>
                <a:latin typeface="Century Gothic" pitchFamily="34" charset="0"/>
              </a:rPr>
              <a:t>В 2021 году  </a:t>
            </a:r>
            <a:r>
              <a:rPr lang="ru-RU" altLang="ru-RU" sz="1600" dirty="0">
                <a:solidFill>
                  <a:schemeClr val="tx1"/>
                </a:solidFill>
              </a:rPr>
              <a:t>введено в оборот 3096 гектаров выбывших сельскохозяйственных угодий </a:t>
            </a:r>
          </a:p>
          <a:p>
            <a:pPr algn="ctr">
              <a:defRPr/>
            </a:pPr>
            <a:r>
              <a:rPr lang="ru-RU" altLang="ru-RU" sz="1600" dirty="0">
                <a:solidFill>
                  <a:schemeClr val="tx1"/>
                </a:solidFill>
              </a:rPr>
              <a:t>(в 3,9 раза  выше планового показателя)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786563" y="6492875"/>
            <a:ext cx="2133600" cy="365125"/>
          </a:xfrm>
        </p:spPr>
        <p:txBody>
          <a:bodyPr/>
          <a:lstStyle/>
          <a:p>
            <a:pPr>
              <a:defRPr/>
            </a:pPr>
            <a:fld id="{4283E2C8-292F-4CA9-AF2B-AF5E4A951038}" type="slidenum">
              <a:rPr lang="ru-RU"/>
              <a:pPr>
                <a:defRPr/>
              </a:pPr>
              <a:t>4</a:t>
            </a:fld>
            <a:endParaRPr lang="ru-RU" dirty="0"/>
          </a:p>
        </p:txBody>
      </p:sp>
      <p:pic>
        <p:nvPicPr>
          <p:cNvPr id="3086" name="Рисунок 1" descr="http://konkurs.agromedia.ru/UserFiles/Material/201708/31/34b375f7-a720-400b-a7ff-519a131e40ee/Gallery/file_1_smal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0425" y="4724400"/>
            <a:ext cx="2952750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1"/>
          <p:cNvPicPr>
            <a:picLocks noChangeAspect="1" noChangeArrowheads="1"/>
          </p:cNvPicPr>
          <p:nvPr/>
        </p:nvPicPr>
        <p:blipFill>
          <a:blip r:embed="rId2"/>
          <a:srcRect t="-739" b="-1627"/>
          <a:stretch>
            <a:fillRect/>
          </a:stretch>
        </p:blipFill>
        <p:spPr bwMode="auto">
          <a:xfrm>
            <a:off x="0" y="1125538"/>
            <a:ext cx="1979613" cy="142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Скругленный прямоугольник 21"/>
          <p:cNvSpPr/>
          <p:nvPr/>
        </p:nvSpPr>
        <p:spPr>
          <a:xfrm>
            <a:off x="3851275" y="5373688"/>
            <a:ext cx="5292725" cy="1484312"/>
          </a:xfrm>
          <a:prstGeom prst="roundRect">
            <a:avLst/>
          </a:prstGeom>
          <a:solidFill>
            <a:schemeClr val="bg1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ts val="1300"/>
              </a:lnSpc>
              <a:defRPr/>
            </a:pPr>
            <a:r>
              <a:rPr lang="ru-RU" sz="1600" b="1" u="sng" dirty="0">
                <a:solidFill>
                  <a:srgbClr val="0000CC"/>
                </a:solidFill>
                <a:latin typeface="+mj-lt"/>
              </a:rPr>
              <a:t>Кировская область занимает :</a:t>
            </a:r>
          </a:p>
          <a:p>
            <a:pPr algn="ctr">
              <a:lnSpc>
                <a:spcPts val="1300"/>
              </a:lnSpc>
              <a:defRPr/>
            </a:pPr>
            <a:endParaRPr lang="ru-RU" sz="1200" u="sng" dirty="0">
              <a:solidFill>
                <a:srgbClr val="0000CC"/>
              </a:solidFill>
            </a:endParaRPr>
          </a:p>
          <a:p>
            <a:pPr algn="ctr">
              <a:lnSpc>
                <a:spcPts val="1300"/>
              </a:lnSpc>
              <a:buFont typeface="Arial" charset="0"/>
              <a:buChar char="•"/>
              <a:defRPr/>
            </a:pPr>
            <a:r>
              <a:rPr lang="ru-RU" dirty="0">
                <a:solidFill>
                  <a:srgbClr val="0000CC"/>
                </a:solidFill>
              </a:rPr>
              <a:t>по   объему производства молока :</a:t>
            </a:r>
          </a:p>
          <a:p>
            <a:pPr algn="ctr">
              <a:buFont typeface="Arial" charset="0"/>
              <a:buChar char="•"/>
              <a:defRPr/>
            </a:pPr>
            <a:endParaRPr lang="ru-RU" sz="800" dirty="0">
              <a:solidFill>
                <a:srgbClr val="0000CC"/>
              </a:solidFill>
            </a:endParaRPr>
          </a:p>
          <a:p>
            <a:pPr algn="ctr">
              <a:lnSpc>
                <a:spcPts val="1300"/>
              </a:lnSpc>
              <a:defRPr/>
            </a:pPr>
            <a:r>
              <a:rPr lang="ru-RU" dirty="0">
                <a:solidFill>
                  <a:srgbClr val="0000CC"/>
                </a:solidFill>
              </a:rPr>
              <a:t> </a:t>
            </a:r>
            <a:r>
              <a:rPr lang="ru-RU" b="1" u="sng" dirty="0">
                <a:solidFill>
                  <a:srgbClr val="FF0000"/>
                </a:solidFill>
              </a:rPr>
              <a:t>3 место </a:t>
            </a:r>
            <a:r>
              <a:rPr lang="ru-RU" u="sng" dirty="0">
                <a:solidFill>
                  <a:srgbClr val="0000FF"/>
                </a:solidFill>
              </a:rPr>
              <a:t>в ПФО , </a:t>
            </a:r>
            <a:r>
              <a:rPr lang="ru-RU" dirty="0">
                <a:solidFill>
                  <a:srgbClr val="FF0000"/>
                </a:solidFill>
              </a:rPr>
              <a:t>     </a:t>
            </a:r>
            <a:r>
              <a:rPr lang="ru-RU" b="1" u="sng" dirty="0">
                <a:solidFill>
                  <a:srgbClr val="FF0000"/>
                </a:solidFill>
              </a:rPr>
              <a:t>5</a:t>
            </a:r>
            <a:r>
              <a:rPr lang="ru-RU" u="sng" dirty="0">
                <a:solidFill>
                  <a:srgbClr val="FF0000"/>
                </a:solidFill>
              </a:rPr>
              <a:t> место </a:t>
            </a:r>
            <a:r>
              <a:rPr lang="ru-RU" u="sng" dirty="0">
                <a:solidFill>
                  <a:srgbClr val="0000FF"/>
                </a:solidFill>
              </a:rPr>
              <a:t>в России,</a:t>
            </a:r>
          </a:p>
          <a:p>
            <a:pPr>
              <a:lnSpc>
                <a:spcPts val="1300"/>
              </a:lnSpc>
              <a:defRPr/>
            </a:pPr>
            <a:endParaRPr lang="ru-RU" u="sng" dirty="0">
              <a:solidFill>
                <a:srgbClr val="0000FF"/>
              </a:solidFill>
            </a:endParaRPr>
          </a:p>
          <a:p>
            <a:pPr>
              <a:lnSpc>
                <a:spcPts val="1300"/>
              </a:lnSpc>
              <a:defRPr/>
            </a:pPr>
            <a:r>
              <a:rPr lang="ru-RU" dirty="0">
                <a:solidFill>
                  <a:srgbClr val="0000CC"/>
                </a:solidFill>
                <a:sym typeface="Symbol"/>
              </a:rPr>
              <a:t>  по  </a:t>
            </a:r>
            <a:r>
              <a:rPr lang="ru-RU" dirty="0">
                <a:solidFill>
                  <a:srgbClr val="0000CC"/>
                </a:solidFill>
              </a:rPr>
              <a:t>надою молока на 1 корову </a:t>
            </a:r>
            <a:r>
              <a:rPr lang="ru-RU" b="1" dirty="0">
                <a:solidFill>
                  <a:srgbClr val="C00000"/>
                </a:solidFill>
              </a:rPr>
              <a:t> 2</a:t>
            </a:r>
            <a:r>
              <a:rPr lang="ru-RU" b="1" u="sng" dirty="0">
                <a:solidFill>
                  <a:srgbClr val="C00000"/>
                </a:solidFill>
              </a:rPr>
              <a:t> </a:t>
            </a:r>
            <a:r>
              <a:rPr lang="ru-RU" u="sng" dirty="0">
                <a:solidFill>
                  <a:srgbClr val="FF0000"/>
                </a:solidFill>
              </a:rPr>
              <a:t>место </a:t>
            </a:r>
            <a:r>
              <a:rPr lang="ru-RU" dirty="0">
                <a:solidFill>
                  <a:srgbClr val="0000CC"/>
                </a:solidFill>
              </a:rPr>
              <a:t>в </a:t>
            </a:r>
            <a:r>
              <a:rPr lang="ru-RU" kern="900" dirty="0">
                <a:solidFill>
                  <a:srgbClr val="0000CC"/>
                </a:solidFill>
                <a:cs typeface="Arial" panose="020B0604020202020204" pitchFamily="34" charset="0"/>
              </a:rPr>
              <a:t>ПФО</a:t>
            </a: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323850" y="981075"/>
            <a:ext cx="3960813" cy="512763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auto">
              <a:lnSpc>
                <a:spcPts val="14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2000" b="1" dirty="0" smtClean="0">
                <a:solidFill>
                  <a:srgbClr val="0000CC"/>
                </a:solidFill>
                <a:latin typeface="+mj-lt"/>
                <a:cs typeface="+mn-cs"/>
              </a:rPr>
              <a:t>Динамика производства молока, </a:t>
            </a:r>
          </a:p>
          <a:p>
            <a:pPr algn="ctr" fontAlgn="auto">
              <a:lnSpc>
                <a:spcPts val="14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2000" b="1" dirty="0" smtClean="0">
                <a:solidFill>
                  <a:srgbClr val="0000CC"/>
                </a:solidFill>
                <a:latin typeface="+mj-lt"/>
                <a:cs typeface="+mn-cs"/>
              </a:rPr>
              <a:t>тыс. тонн</a:t>
            </a:r>
          </a:p>
        </p:txBody>
      </p:sp>
      <p:graphicFrame>
        <p:nvGraphicFramePr>
          <p:cNvPr id="18" name="Диаграмма 12"/>
          <p:cNvGraphicFramePr>
            <a:graphicFrameLocks/>
          </p:cNvGraphicFramePr>
          <p:nvPr/>
        </p:nvGraphicFramePr>
        <p:xfrm>
          <a:off x="179512" y="1484784"/>
          <a:ext cx="5400600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6150" name="Группа 28"/>
          <p:cNvGrpSpPr>
            <a:grpSpLocks/>
          </p:cNvGrpSpPr>
          <p:nvPr/>
        </p:nvGrpSpPr>
        <p:grpSpPr bwMode="auto">
          <a:xfrm>
            <a:off x="5545138" y="1125538"/>
            <a:ext cx="3454400" cy="738187"/>
            <a:chOff x="5219163" y="2857502"/>
            <a:chExt cx="3965931" cy="181783"/>
          </a:xfrm>
        </p:grpSpPr>
        <p:sp>
          <p:nvSpPr>
            <p:cNvPr id="7" name="Text Box 14"/>
            <p:cNvSpPr txBox="1">
              <a:spLocks noChangeArrowheads="1"/>
            </p:cNvSpPr>
            <p:nvPr/>
          </p:nvSpPr>
          <p:spPr bwMode="auto">
            <a:xfrm>
              <a:off x="5219163" y="2875094"/>
              <a:ext cx="3925834" cy="164191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285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auto">
                <a:lnSpc>
                  <a:spcPts val="1400"/>
                </a:lnSpc>
                <a:spcAft>
                  <a:spcPts val="0"/>
                </a:spcAft>
                <a:buFontTx/>
                <a:buNone/>
                <a:defRPr/>
              </a:pPr>
              <a:r>
                <a:rPr lang="ru-RU" altLang="ru-RU" sz="1200" b="1" dirty="0" smtClean="0">
                  <a:latin typeface="+mn-lt"/>
                  <a:cs typeface="+mn-cs"/>
                </a:rPr>
                <a:t>Производство молока в хозяйствах  всех категорий  </a:t>
              </a:r>
              <a:r>
                <a:rPr lang="ru-RU" altLang="ru-RU" sz="1200" b="1" dirty="0" smtClean="0">
                  <a:solidFill>
                    <a:srgbClr val="270185"/>
                  </a:solidFill>
                  <a:latin typeface="+mn-lt"/>
                  <a:cs typeface="+mn-cs"/>
                </a:rPr>
                <a:t>773,3 тыс. тонн </a:t>
              </a:r>
            </a:p>
            <a:p>
              <a:pPr algn="ctr" fontAlgn="auto">
                <a:lnSpc>
                  <a:spcPts val="1400"/>
                </a:lnSpc>
                <a:spcAft>
                  <a:spcPts val="0"/>
                </a:spcAft>
                <a:buFontTx/>
                <a:buNone/>
                <a:defRPr/>
              </a:pPr>
              <a:r>
                <a:rPr lang="ru-RU" altLang="ru-RU" sz="1200" b="1" dirty="0" smtClean="0">
                  <a:solidFill>
                    <a:srgbClr val="270185"/>
                  </a:solidFill>
                  <a:latin typeface="+mn-lt"/>
                  <a:cs typeface="+mn-cs"/>
                </a:rPr>
                <a:t>(план  </a:t>
              </a:r>
              <a:r>
                <a:rPr lang="ru-RU" altLang="ru-RU" sz="1200" b="1" dirty="0" smtClean="0">
                  <a:solidFill>
                    <a:srgbClr val="270185"/>
                  </a:solidFill>
                </a:rPr>
                <a:t>–</a:t>
              </a:r>
              <a:r>
                <a:rPr lang="ru-RU" altLang="ru-RU" sz="1200" b="1" dirty="0" smtClean="0">
                  <a:solidFill>
                    <a:srgbClr val="270185"/>
                  </a:solidFill>
                  <a:latin typeface="+mn-lt"/>
                  <a:cs typeface="+mn-cs"/>
                </a:rPr>
                <a:t>  760 тыс. тонн)</a:t>
              </a:r>
            </a:p>
          </p:txBody>
        </p:sp>
        <p:cxnSp>
          <p:nvCxnSpPr>
            <p:cNvPr id="8" name="Прямая соединительная линия 7"/>
            <p:cNvCxnSpPr/>
            <p:nvPr/>
          </p:nvCxnSpPr>
          <p:spPr>
            <a:xfrm>
              <a:off x="5259260" y="2857502"/>
              <a:ext cx="3925834" cy="0"/>
            </a:xfrm>
            <a:prstGeom prst="line">
              <a:avLst/>
            </a:prstGeom>
            <a:ln w="19050">
              <a:solidFill>
                <a:srgbClr val="C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51" name="Группа 28"/>
          <p:cNvGrpSpPr>
            <a:grpSpLocks/>
          </p:cNvGrpSpPr>
          <p:nvPr/>
        </p:nvGrpSpPr>
        <p:grpSpPr bwMode="auto">
          <a:xfrm>
            <a:off x="5545138" y="2128838"/>
            <a:ext cx="3454400" cy="1290637"/>
            <a:chOff x="5219163" y="2857500"/>
            <a:chExt cx="3638645" cy="469155"/>
          </a:xfrm>
        </p:grpSpPr>
        <p:sp>
          <p:nvSpPr>
            <p:cNvPr id="10" name="Text Box 14"/>
            <p:cNvSpPr txBox="1">
              <a:spLocks noChangeArrowheads="1"/>
            </p:cNvSpPr>
            <p:nvPr/>
          </p:nvSpPr>
          <p:spPr bwMode="auto">
            <a:xfrm>
              <a:off x="5255951" y="2874812"/>
              <a:ext cx="3601857" cy="451843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285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auto">
                <a:lnSpc>
                  <a:spcPts val="1400"/>
                </a:lnSpc>
                <a:spcAft>
                  <a:spcPts val="0"/>
                </a:spcAft>
                <a:buFontTx/>
                <a:buNone/>
                <a:defRPr/>
              </a:pPr>
              <a:r>
                <a:rPr lang="ru-RU" altLang="ru-RU" sz="1200" b="1" dirty="0" smtClean="0">
                  <a:latin typeface="+mn-lt"/>
                </a:rPr>
                <a:t>Производство молока в сельскохозяйственных организациях, крестьянских (фермерских) хозяйств, включая индивидуальных предпринимателей  </a:t>
              </a:r>
              <a:r>
                <a:rPr lang="ru-RU" altLang="ru-RU" sz="1200" b="1" dirty="0" smtClean="0">
                  <a:latin typeface="+mn-lt"/>
                  <a:cs typeface="+mn-cs"/>
                </a:rPr>
                <a:t>Кировской области  </a:t>
              </a:r>
            </a:p>
            <a:p>
              <a:pPr algn="ctr" fontAlgn="auto">
                <a:lnSpc>
                  <a:spcPts val="1400"/>
                </a:lnSpc>
                <a:spcAft>
                  <a:spcPts val="0"/>
                </a:spcAft>
                <a:buFontTx/>
                <a:buNone/>
                <a:defRPr/>
              </a:pPr>
              <a:r>
                <a:rPr lang="ru-RU" altLang="ru-RU" sz="1200" b="1" dirty="0" smtClean="0">
                  <a:latin typeface="+mn-lt"/>
                  <a:cs typeface="+mn-cs"/>
                </a:rPr>
                <a:t>(далее СХО,  К(Ф)Х, включая ИП) </a:t>
              </a:r>
              <a:r>
                <a:rPr lang="ru-RU" altLang="ru-RU" sz="1200" dirty="0" smtClean="0">
                  <a:latin typeface="+mn-lt"/>
                </a:rPr>
                <a:t>–</a:t>
              </a:r>
              <a:r>
                <a:rPr lang="ru-RU" altLang="ru-RU" sz="1200" dirty="0" smtClean="0">
                  <a:latin typeface="+mn-lt"/>
                  <a:cs typeface="+mn-cs"/>
                </a:rPr>
                <a:t> </a:t>
              </a:r>
            </a:p>
            <a:p>
              <a:pPr algn="ctr" fontAlgn="auto">
                <a:lnSpc>
                  <a:spcPts val="1400"/>
                </a:lnSpc>
                <a:spcAft>
                  <a:spcPts val="0"/>
                </a:spcAft>
                <a:buFontTx/>
                <a:buNone/>
                <a:defRPr/>
              </a:pPr>
              <a:r>
                <a:rPr lang="ru-RU" altLang="ru-RU" sz="1200" b="1" dirty="0" smtClean="0">
                  <a:solidFill>
                    <a:srgbClr val="270185"/>
                  </a:solidFill>
                  <a:latin typeface="+mn-lt"/>
                  <a:cs typeface="+mn-cs"/>
                </a:rPr>
                <a:t>743,4 тыс. тонн (план – 730 тыс. тонн)</a:t>
              </a:r>
            </a:p>
          </p:txBody>
        </p:sp>
        <p:cxnSp>
          <p:nvCxnSpPr>
            <p:cNvPr id="11" name="Прямая соединительная линия 10"/>
            <p:cNvCxnSpPr/>
            <p:nvPr/>
          </p:nvCxnSpPr>
          <p:spPr>
            <a:xfrm>
              <a:off x="5219163" y="2857500"/>
              <a:ext cx="3601857" cy="0"/>
            </a:xfrm>
            <a:prstGeom prst="line">
              <a:avLst/>
            </a:prstGeom>
            <a:ln w="19050">
              <a:solidFill>
                <a:srgbClr val="C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52" name="Группа 28"/>
          <p:cNvGrpSpPr>
            <a:grpSpLocks/>
          </p:cNvGrpSpPr>
          <p:nvPr/>
        </p:nvGrpSpPr>
        <p:grpSpPr bwMode="auto">
          <a:xfrm>
            <a:off x="5545138" y="3711575"/>
            <a:ext cx="3454400" cy="450850"/>
            <a:chOff x="5219163" y="2767421"/>
            <a:chExt cx="3638144" cy="147636"/>
          </a:xfrm>
        </p:grpSpPr>
        <p:sp>
          <p:nvSpPr>
            <p:cNvPr id="13" name="Text Box 14"/>
            <p:cNvSpPr txBox="1">
              <a:spLocks noChangeArrowheads="1"/>
            </p:cNvSpPr>
            <p:nvPr/>
          </p:nvSpPr>
          <p:spPr bwMode="auto">
            <a:xfrm>
              <a:off x="5219163" y="2767421"/>
              <a:ext cx="3601361" cy="14763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285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auto">
                <a:lnSpc>
                  <a:spcPts val="1400"/>
                </a:lnSpc>
                <a:spcAft>
                  <a:spcPts val="0"/>
                </a:spcAft>
                <a:buFontTx/>
                <a:buNone/>
                <a:defRPr/>
              </a:pPr>
              <a:r>
                <a:rPr lang="ru-RU" altLang="ru-RU" sz="1200" b="1" dirty="0" smtClean="0">
                  <a:latin typeface="+mn-lt"/>
                </a:rPr>
                <a:t>Производство яиц в хозяйствах всех категорий</a:t>
              </a:r>
              <a:r>
                <a:rPr lang="ru-RU" altLang="ru-RU" sz="1200" dirty="0" smtClean="0">
                  <a:solidFill>
                    <a:schemeClr val="accent2">
                      <a:lumMod val="75000"/>
                    </a:schemeClr>
                  </a:solidFill>
                </a:rPr>
                <a:t>–</a:t>
              </a:r>
              <a:r>
                <a:rPr lang="ru-RU" altLang="ru-RU" sz="1200" b="1" dirty="0" smtClean="0">
                  <a:solidFill>
                    <a:schemeClr val="accent2">
                      <a:lumMod val="75000"/>
                    </a:schemeClr>
                  </a:solidFill>
                  <a:latin typeface="+mj-lt"/>
                  <a:cs typeface="+mn-cs"/>
                </a:rPr>
                <a:t> </a:t>
              </a:r>
              <a:r>
                <a:rPr lang="ru-RU" altLang="ru-RU" sz="1200" b="1" dirty="0" smtClean="0">
                  <a:solidFill>
                    <a:srgbClr val="270185"/>
                  </a:solidFill>
                  <a:latin typeface="+mn-lt"/>
                  <a:cs typeface="+mn-cs"/>
                </a:rPr>
                <a:t>644,8 </a:t>
              </a:r>
              <a:r>
                <a:rPr lang="ru-RU" altLang="ru-RU" sz="1200" b="1" dirty="0" smtClean="0">
                  <a:solidFill>
                    <a:srgbClr val="270185"/>
                  </a:solidFill>
                  <a:latin typeface="+mn-lt"/>
                </a:rPr>
                <a:t>млн. штук</a:t>
              </a:r>
              <a:r>
                <a:rPr lang="ru-RU" altLang="ru-RU" sz="1200" b="1" dirty="0" smtClean="0">
                  <a:solidFill>
                    <a:srgbClr val="270185"/>
                  </a:solidFill>
                  <a:latin typeface="+mn-lt"/>
                  <a:cs typeface="+mn-cs"/>
                </a:rPr>
                <a:t> (план  </a:t>
              </a:r>
              <a:r>
                <a:rPr lang="ru-RU" altLang="ru-RU" sz="1200" b="1" dirty="0" smtClean="0">
                  <a:solidFill>
                    <a:srgbClr val="270185"/>
                  </a:solidFill>
                  <a:latin typeface="+mj-lt"/>
                  <a:cs typeface="+mn-cs"/>
                </a:rPr>
                <a:t>–  628 млн. штук)</a:t>
              </a:r>
            </a:p>
          </p:txBody>
        </p:sp>
        <p:cxnSp>
          <p:nvCxnSpPr>
            <p:cNvPr id="14" name="Прямая соединительная линия 13"/>
            <p:cNvCxnSpPr/>
            <p:nvPr/>
          </p:nvCxnSpPr>
          <p:spPr>
            <a:xfrm>
              <a:off x="5255946" y="2767421"/>
              <a:ext cx="3601361" cy="0"/>
            </a:xfrm>
            <a:prstGeom prst="line">
              <a:avLst/>
            </a:prstGeom>
            <a:ln w="19050">
              <a:solidFill>
                <a:srgbClr val="C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580063" y="4508500"/>
            <a:ext cx="3419475" cy="4508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auto">
              <a:lnSpc>
                <a:spcPts val="14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1200" b="1" dirty="0" smtClean="0">
                <a:latin typeface="+mn-lt"/>
              </a:rPr>
              <a:t>Производство яиц  в СХО, К(Ф)Х, включая ИП </a:t>
            </a:r>
            <a:r>
              <a:rPr lang="ru-RU" altLang="ru-RU" sz="1200" dirty="0" smtClean="0">
                <a:latin typeface="+mn-lt"/>
              </a:rPr>
              <a:t>–</a:t>
            </a:r>
            <a:r>
              <a:rPr lang="ru-RU" altLang="ru-RU" sz="1200" dirty="0" smtClean="0">
                <a:latin typeface="+mn-lt"/>
                <a:cs typeface="+mn-cs"/>
              </a:rPr>
              <a:t> </a:t>
            </a:r>
            <a:r>
              <a:rPr lang="ru-RU" altLang="ru-RU" sz="1200" b="1" dirty="0" smtClean="0">
                <a:solidFill>
                  <a:srgbClr val="270185"/>
                </a:solidFill>
                <a:latin typeface="+mn-lt"/>
                <a:cs typeface="+mn-cs"/>
              </a:rPr>
              <a:t>598,6 млн. штук (план 580 млн. штук)</a:t>
            </a:r>
          </a:p>
        </p:txBody>
      </p:sp>
      <p:cxnSp>
        <p:nvCxnSpPr>
          <p:cNvPr id="21" name="Прямая соединительная линия 20"/>
          <p:cNvCxnSpPr/>
          <p:nvPr/>
        </p:nvCxnSpPr>
        <p:spPr bwMode="auto">
          <a:xfrm>
            <a:off x="5580063" y="4437063"/>
            <a:ext cx="3419475" cy="0"/>
          </a:xfrm>
          <a:prstGeom prst="line">
            <a:avLst/>
          </a:prstGeom>
          <a:ln w="1905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395288" y="188913"/>
            <a:ext cx="8424862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b="1" dirty="0">
              <a:solidFill>
                <a:srgbClr val="9A3836"/>
              </a:solidFill>
              <a:latin typeface="+mn-lt"/>
            </a:endParaRPr>
          </a:p>
          <a:p>
            <a:pPr algn="ctr">
              <a:defRPr/>
            </a:pPr>
            <a:endParaRPr lang="ru-RU" b="1" dirty="0">
              <a:solidFill>
                <a:srgbClr val="9A3836"/>
              </a:solidFill>
              <a:latin typeface="+mn-lt"/>
            </a:endParaRPr>
          </a:p>
        </p:txBody>
      </p:sp>
      <p:sp>
        <p:nvSpPr>
          <p:cNvPr id="6156" name="Прямоугольник 26"/>
          <p:cNvSpPr>
            <a:spLocks noChangeArrowheads="1"/>
          </p:cNvSpPr>
          <p:nvPr/>
        </p:nvSpPr>
        <p:spPr bwMode="auto">
          <a:xfrm>
            <a:off x="0" y="188913"/>
            <a:ext cx="88201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270185"/>
                </a:solidFill>
              </a:rPr>
              <a:t>Основные результаты реализации  подпрограммы «Развитие отраслей агропромышленного комплекса Кировской области» в 2021 году</a:t>
            </a:r>
          </a:p>
        </p:txBody>
      </p:sp>
      <p:sp>
        <p:nvSpPr>
          <p:cNvPr id="2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786563" y="6492875"/>
            <a:ext cx="2133600" cy="365125"/>
          </a:xfrm>
        </p:spPr>
        <p:txBody>
          <a:bodyPr/>
          <a:lstStyle/>
          <a:p>
            <a:pPr>
              <a:defRPr/>
            </a:pPr>
            <a:fld id="{DAB77451-F3D1-47DE-B7ED-175EA85D494B}" type="slidenum">
              <a:rPr lang="ru-RU"/>
              <a:pPr>
                <a:defRPr/>
              </a:pPr>
              <a:t>5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25538"/>
            <a:ext cx="814388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Рисунок 11"/>
          <p:cNvPicPr>
            <a:picLocks noChangeArrowheads="1"/>
          </p:cNvPicPr>
          <p:nvPr/>
        </p:nvPicPr>
        <p:blipFill>
          <a:blip r:embed="rId3"/>
          <a:srcRect l="-156" t="-475" r="-93" b="-699"/>
          <a:stretch>
            <a:fillRect/>
          </a:stretch>
        </p:blipFill>
        <p:spPr bwMode="auto">
          <a:xfrm>
            <a:off x="179388" y="5821363"/>
            <a:ext cx="2592387" cy="103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Рисунок 15" descr="Z:\ Отдел механизации производства\Хорошавин\Котлячков\Слайды к совещанию совета\Картинки\кормомама для крс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47813" y="2636838"/>
            <a:ext cx="1439862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Рисунок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9388" y="2636838"/>
            <a:ext cx="1223962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786563" y="6492875"/>
            <a:ext cx="2133600" cy="365125"/>
          </a:xfrm>
        </p:spPr>
        <p:txBody>
          <a:bodyPr/>
          <a:lstStyle/>
          <a:p>
            <a:pPr>
              <a:defRPr/>
            </a:pPr>
            <a:fld id="{485FAE0F-CE80-4DD5-A30A-3559C424527C}" type="slidenum">
              <a:rPr lang="ru-RU"/>
              <a:pPr>
                <a:defRPr/>
              </a:pPr>
              <a:t>6</a:t>
            </a:fld>
            <a:endParaRPr lang="ru-RU" dirty="0"/>
          </a:p>
        </p:txBody>
      </p:sp>
      <p:graphicFrame>
        <p:nvGraphicFramePr>
          <p:cNvPr id="15" name="Содержимое 3"/>
          <p:cNvGraphicFramePr>
            <a:graphicFrameLocks/>
          </p:cNvGraphicFramePr>
          <p:nvPr/>
        </p:nvGraphicFramePr>
        <p:xfrm>
          <a:off x="2987824" y="2708920"/>
          <a:ext cx="5904656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8" name="Скругленный прямоугольник 17"/>
          <p:cNvSpPr/>
          <p:nvPr/>
        </p:nvSpPr>
        <p:spPr>
          <a:xfrm>
            <a:off x="4716463" y="908050"/>
            <a:ext cx="4248150" cy="1728788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schemeClr val="tx1"/>
                </a:solidFill>
              </a:rPr>
              <a:t>В 2021 году СХТП приобрели</a:t>
            </a:r>
            <a:r>
              <a:rPr lang="ru-RU" sz="1600" dirty="0">
                <a:solidFill>
                  <a:srgbClr val="9A3836"/>
                </a:solidFill>
              </a:rPr>
              <a:t>: </a:t>
            </a:r>
          </a:p>
          <a:p>
            <a:pPr algn="ctr">
              <a:defRPr/>
            </a:pPr>
            <a:r>
              <a:rPr lang="ru-RU" sz="1600" dirty="0">
                <a:solidFill>
                  <a:srgbClr val="9A3836"/>
                </a:solidFill>
              </a:rPr>
              <a:t> </a:t>
            </a:r>
            <a:r>
              <a:rPr lang="ru-RU" sz="1600" b="1" dirty="0">
                <a:solidFill>
                  <a:srgbClr val="0000FF"/>
                </a:solidFill>
              </a:rPr>
              <a:t>1386 единиц </a:t>
            </a:r>
            <a:r>
              <a:rPr lang="ru-RU" sz="1600" dirty="0">
                <a:solidFill>
                  <a:schemeClr val="tx1"/>
                </a:solidFill>
              </a:rPr>
              <a:t>техники  </a:t>
            </a:r>
          </a:p>
          <a:p>
            <a:pPr algn="ctr">
              <a:defRPr/>
            </a:pPr>
            <a:r>
              <a:rPr lang="ru-RU" sz="1600" dirty="0">
                <a:solidFill>
                  <a:schemeClr val="tx1"/>
                </a:solidFill>
              </a:rPr>
              <a:t>на сумму более </a:t>
            </a:r>
            <a:r>
              <a:rPr lang="ru-RU" sz="1600" b="1" dirty="0">
                <a:solidFill>
                  <a:srgbClr val="0000FF"/>
                </a:solidFill>
              </a:rPr>
              <a:t>3,4 млрд. рублей,</a:t>
            </a:r>
            <a:r>
              <a:rPr lang="ru-RU" sz="1600" b="1" dirty="0">
                <a:solidFill>
                  <a:srgbClr val="C00000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из них : </a:t>
            </a:r>
          </a:p>
          <a:p>
            <a:pPr algn="ctr">
              <a:defRPr/>
            </a:pPr>
            <a:r>
              <a:rPr lang="ru-RU" sz="1600" b="1" dirty="0">
                <a:solidFill>
                  <a:srgbClr val="0000FF"/>
                </a:solidFill>
              </a:rPr>
              <a:t>169</a:t>
            </a:r>
            <a:r>
              <a:rPr lang="ru-RU" sz="1600" dirty="0">
                <a:solidFill>
                  <a:schemeClr val="tx1"/>
                </a:solidFill>
              </a:rPr>
              <a:t> тракторов (85,4 % к  уровню  2020 года), </a:t>
            </a:r>
          </a:p>
          <a:p>
            <a:pPr algn="ctr">
              <a:defRPr/>
            </a:pPr>
            <a:r>
              <a:rPr lang="ru-RU" sz="1600" b="1" dirty="0">
                <a:solidFill>
                  <a:srgbClr val="0000FF"/>
                </a:solidFill>
              </a:rPr>
              <a:t>38</a:t>
            </a:r>
            <a:r>
              <a:rPr lang="ru-RU" sz="1600" dirty="0">
                <a:solidFill>
                  <a:schemeClr val="tx1"/>
                </a:solidFill>
              </a:rPr>
              <a:t> зерноуборочных комбайнов (118,8%) и</a:t>
            </a:r>
          </a:p>
          <a:p>
            <a:pPr algn="ctr">
              <a:defRPr/>
            </a:pPr>
            <a:r>
              <a:rPr lang="ru-RU" sz="1600" b="1" dirty="0">
                <a:solidFill>
                  <a:srgbClr val="9A3836"/>
                </a:solidFill>
              </a:rPr>
              <a:t> </a:t>
            </a:r>
            <a:r>
              <a:rPr lang="ru-RU" sz="1600" b="1" dirty="0">
                <a:solidFill>
                  <a:srgbClr val="0000FF"/>
                </a:solidFill>
              </a:rPr>
              <a:t>21</a:t>
            </a:r>
            <a:r>
              <a:rPr lang="ru-RU" sz="1600" b="1" dirty="0">
                <a:solidFill>
                  <a:srgbClr val="9A3836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кормоуборочный комбайн (72,4%)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11188" y="908050"/>
            <a:ext cx="2808287" cy="1590675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schemeClr val="tx1"/>
                </a:solidFill>
              </a:rPr>
              <a:t>Предоставлены субсидии </a:t>
            </a:r>
          </a:p>
          <a:p>
            <a:pPr algn="ctr">
              <a:defRPr/>
            </a:pPr>
            <a:r>
              <a:rPr lang="ru-RU" sz="1600" dirty="0">
                <a:solidFill>
                  <a:schemeClr val="tx1"/>
                </a:solidFill>
              </a:rPr>
              <a:t>на возмещение части процентных ставок по  </a:t>
            </a:r>
          </a:p>
          <a:p>
            <a:pPr algn="ctr">
              <a:defRPr/>
            </a:pPr>
            <a:r>
              <a:rPr lang="ru-RU" sz="1600" b="1" dirty="0">
                <a:solidFill>
                  <a:srgbClr val="0000FF"/>
                </a:solidFill>
              </a:rPr>
              <a:t>217 инвестиционным  кредитным  </a:t>
            </a:r>
            <a:r>
              <a:rPr lang="ru-RU" sz="1600" dirty="0">
                <a:solidFill>
                  <a:schemeClr val="tx1"/>
                </a:solidFill>
              </a:rPr>
              <a:t>договорам </a:t>
            </a:r>
          </a:p>
          <a:p>
            <a:pPr algn="ctr">
              <a:lnSpc>
                <a:spcPts val="1300"/>
              </a:lnSpc>
              <a:defRPr/>
            </a:pPr>
            <a:endParaRPr lang="ru-RU" sz="1400" dirty="0">
              <a:solidFill>
                <a:srgbClr val="C00000"/>
              </a:solidFill>
            </a:endParaRPr>
          </a:p>
        </p:txBody>
      </p:sp>
      <p:grpSp>
        <p:nvGrpSpPr>
          <p:cNvPr id="7178" name="Группа 25"/>
          <p:cNvGrpSpPr>
            <a:grpSpLocks/>
          </p:cNvGrpSpPr>
          <p:nvPr/>
        </p:nvGrpSpPr>
        <p:grpSpPr bwMode="auto">
          <a:xfrm rot="-1451194">
            <a:off x="60325" y="3813175"/>
            <a:ext cx="3100388" cy="1871663"/>
            <a:chOff x="-6271722" y="-776676"/>
            <a:chExt cx="8765073" cy="8122401"/>
          </a:xfrm>
        </p:grpSpPr>
        <p:sp>
          <p:nvSpPr>
            <p:cNvPr id="26" name="Скругленный прямоугольник 25"/>
            <p:cNvSpPr/>
            <p:nvPr/>
          </p:nvSpPr>
          <p:spPr>
            <a:xfrm rot="1451194">
              <a:off x="-6271963" y="-811657"/>
              <a:ext cx="7831565" cy="8122401"/>
            </a:xfrm>
            <a:prstGeom prst="roundRect">
              <a:avLst/>
            </a:prstGeom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/>
            <a:lstStyle/>
            <a:p>
              <a:pPr algn="ctr" defTabSz="622300">
                <a:spcAft>
                  <a:spcPts val="0"/>
                </a:spcAft>
                <a:defRPr/>
              </a:pPr>
              <a:r>
                <a:rPr lang="ru-RU" sz="1400" dirty="0">
                  <a:solidFill>
                    <a:schemeClr val="tx1"/>
                  </a:solidFill>
                </a:rPr>
                <a:t>В рамках оказания  поддержки на возмещение части прямых понесенных затрат в Минсельхозе России конкурсный отбор прошли </a:t>
              </a:r>
            </a:p>
            <a:p>
              <a:pPr algn="ctr" defTabSz="622300">
                <a:spcAft>
                  <a:spcPts val="0"/>
                </a:spcAft>
                <a:defRPr/>
              </a:pPr>
              <a:r>
                <a:rPr lang="ru-RU" sz="1400" b="1" dirty="0">
                  <a:solidFill>
                    <a:srgbClr val="0000FF"/>
                  </a:solidFill>
                </a:rPr>
                <a:t>7  инвестиционных   проектов  </a:t>
              </a:r>
              <a:r>
                <a:rPr lang="ru-RU" sz="1400" dirty="0">
                  <a:solidFill>
                    <a:schemeClr val="tx1"/>
                  </a:solidFill>
                </a:rPr>
                <a:t>сельхозтоваропроизводителей области на </a:t>
              </a:r>
              <a:r>
                <a:rPr lang="ru-RU" sz="1400" b="1" dirty="0">
                  <a:solidFill>
                    <a:srgbClr val="0000FF"/>
                  </a:solidFill>
                </a:rPr>
                <a:t>2457 </a:t>
              </a:r>
              <a:r>
                <a:rPr lang="ru-RU" sz="1400" b="1" dirty="0" err="1">
                  <a:solidFill>
                    <a:srgbClr val="0000FF"/>
                  </a:solidFill>
                </a:rPr>
                <a:t>ското-мест</a:t>
              </a:r>
              <a:endParaRPr lang="ru-RU" sz="1400" b="1" dirty="0">
                <a:solidFill>
                  <a:srgbClr val="0000FF"/>
                </a:solidFill>
              </a:endParaRPr>
            </a:p>
            <a:p>
              <a:pPr>
                <a:defRPr/>
              </a:pPr>
              <a:endParaRPr lang="ru-RU" dirty="0"/>
            </a:p>
          </p:txBody>
        </p:sp>
        <p:sp>
          <p:nvSpPr>
            <p:cNvPr id="27" name="Скругленный прямоугольник 4"/>
            <p:cNvSpPr/>
            <p:nvPr/>
          </p:nvSpPr>
          <p:spPr>
            <a:xfrm rot="1451194">
              <a:off x="-1402858" y="956565"/>
              <a:ext cx="3895587" cy="283147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6000" tIns="36000" rIns="36000" bIns="36000" spcCol="1270" anchor="ctr"/>
            <a:lstStyle/>
            <a:p>
              <a:pPr algn="ctr" defTabSz="622300">
                <a:spcAft>
                  <a:spcPts val="0"/>
                </a:spcAft>
                <a:defRPr/>
              </a:pPr>
              <a:endParaRPr lang="ru-RU" sz="1400" b="1" dirty="0">
                <a:solidFill>
                  <a:srgbClr val="0000FF"/>
                </a:solidFill>
              </a:endParaRPr>
            </a:p>
          </p:txBody>
        </p:sp>
      </p:grpSp>
      <p:sp>
        <p:nvSpPr>
          <p:cNvPr id="7179" name="Прямоугольник 28"/>
          <p:cNvSpPr>
            <a:spLocks noChangeArrowheads="1"/>
          </p:cNvSpPr>
          <p:nvPr/>
        </p:nvSpPr>
        <p:spPr bwMode="auto">
          <a:xfrm>
            <a:off x="0" y="188913"/>
            <a:ext cx="88201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270185"/>
                </a:solidFill>
              </a:rPr>
              <a:t>Стимулирование технической и технологической модернизации, инвестиционной деятельности в агропромышленном комплексе</a:t>
            </a:r>
          </a:p>
        </p:txBody>
      </p:sp>
      <p:pic>
        <p:nvPicPr>
          <p:cNvPr id="7180" name="Picture 14" descr="46639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492500" y="836613"/>
            <a:ext cx="1150938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1" name="Рисунок 2" descr="Z:\ А.А.Котлячков\Фото\День поля\DSC_0948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492500" y="1700213"/>
            <a:ext cx="115093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7" descr="Чтобы продавать кондитерские изделия в промышленных объемах, как и для любо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9700" y="1125538"/>
            <a:ext cx="3455988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786563" y="6492875"/>
            <a:ext cx="2133600" cy="365125"/>
          </a:xfrm>
        </p:spPr>
        <p:txBody>
          <a:bodyPr/>
          <a:lstStyle/>
          <a:p>
            <a:pPr>
              <a:defRPr/>
            </a:pPr>
            <a:fld id="{D242EB0F-0717-4853-82AD-3DC1BF126533}" type="slidenum">
              <a:rPr lang="ru-RU"/>
              <a:pPr>
                <a:defRPr/>
              </a:pPr>
              <a:t>7</a:t>
            </a:fld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388" y="1773238"/>
            <a:ext cx="4213225" cy="3024187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600" b="1" dirty="0">
              <a:solidFill>
                <a:srgbClr val="632523"/>
              </a:solidFill>
              <a:latin typeface="Century Gothic" pitchFamily="34" charset="0"/>
              <a:cs typeface="Arial" charset="0"/>
            </a:endParaRPr>
          </a:p>
          <a:p>
            <a:pPr algn="ctr">
              <a:defRPr/>
            </a:pPr>
            <a:r>
              <a:rPr lang="ru-RU" sz="1600" dirty="0">
                <a:solidFill>
                  <a:schemeClr val="tx1"/>
                </a:solidFill>
              </a:rPr>
              <a:t>Объем экспорта продукции АПК области составил  </a:t>
            </a:r>
            <a:r>
              <a:rPr lang="ru-RU" sz="1600" b="1" dirty="0">
                <a:solidFill>
                  <a:srgbClr val="0000FF"/>
                </a:solidFill>
              </a:rPr>
              <a:t>14,3 млн. долларов США </a:t>
            </a:r>
          </a:p>
          <a:p>
            <a:pPr algn="ctr">
              <a:defRPr/>
            </a:pPr>
            <a:r>
              <a:rPr lang="ru-RU" sz="1600" dirty="0">
                <a:solidFill>
                  <a:schemeClr val="tx1"/>
                </a:solidFill>
              </a:rPr>
              <a:t>( план -  11,3 млн. долларов США );</a:t>
            </a:r>
          </a:p>
          <a:p>
            <a:pPr algn="ctr">
              <a:defRPr/>
            </a:pPr>
            <a:endParaRPr lang="ru-RU" sz="1600" dirty="0">
              <a:solidFill>
                <a:srgbClr val="0000FF"/>
              </a:solidFill>
            </a:endParaRPr>
          </a:p>
          <a:p>
            <a:pPr algn="ctr">
              <a:defRPr/>
            </a:pPr>
            <a:r>
              <a:rPr lang="ru-RU" sz="1600" dirty="0">
                <a:solidFill>
                  <a:schemeClr val="tx1"/>
                </a:solidFill>
              </a:rPr>
              <a:t>Объем реализованных и (или) отгруженных на собственную переработку семян рапса составил </a:t>
            </a:r>
            <a:r>
              <a:rPr lang="ru-RU" sz="1600" b="1" dirty="0">
                <a:solidFill>
                  <a:srgbClr val="0000FF"/>
                </a:solidFill>
              </a:rPr>
              <a:t>19,701 тыс. тонн </a:t>
            </a:r>
            <a:r>
              <a:rPr lang="ru-RU" sz="1600" dirty="0">
                <a:solidFill>
                  <a:schemeClr val="tx1"/>
                </a:solidFill>
              </a:rPr>
              <a:t>(план  - 14,8 тыс. тонн)</a:t>
            </a:r>
          </a:p>
          <a:p>
            <a:pPr algn="ctr">
              <a:defRPr/>
            </a:pPr>
            <a:endParaRPr lang="ru-RU" sz="1600" b="1" dirty="0">
              <a:solidFill>
                <a:srgbClr val="632523"/>
              </a:solidFill>
              <a:latin typeface="Century Gothic" pitchFamily="34" charset="0"/>
              <a:cs typeface="Arial" charset="0"/>
            </a:endParaRPr>
          </a:p>
          <a:p>
            <a:pPr algn="ctr">
              <a:defRPr/>
            </a:pPr>
            <a:endParaRPr lang="ru-RU" sz="1600" b="1" dirty="0">
              <a:solidFill>
                <a:srgbClr val="632523"/>
              </a:solidFill>
              <a:latin typeface="Century Gothic" pitchFamily="34" charset="0"/>
              <a:cs typeface="Arial" charset="0"/>
            </a:endParaRPr>
          </a:p>
        </p:txBody>
      </p:sp>
      <p:pic>
        <p:nvPicPr>
          <p:cNvPr id="8197" name="Picture 16" descr="В Челябинской области организуют шоп-тур за фермерскими деликатесам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4941888"/>
            <a:ext cx="3600450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кругленный прямоугольник 7"/>
          <p:cNvSpPr/>
          <p:nvPr/>
        </p:nvSpPr>
        <p:spPr>
          <a:xfrm>
            <a:off x="4572000" y="2852738"/>
            <a:ext cx="4392613" cy="352901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Проведена корректировка и утверждены планы опережающего экспортного развития продукции АПК Кировской области; </a:t>
            </a:r>
          </a:p>
          <a:p>
            <a:pPr algn="ctr">
              <a:defRPr/>
            </a:pPr>
            <a:endParaRPr lang="ru-RU" sz="800" dirty="0"/>
          </a:p>
          <a:p>
            <a:pPr algn="ctr">
              <a:buFontTx/>
              <a:buChar char="-"/>
              <a:defRPr/>
            </a:pPr>
            <a:r>
              <a:rPr lang="ru-RU" sz="1600" dirty="0"/>
              <a:t> сбалансированный план по достижению целевых показателей экспорта </a:t>
            </a:r>
          </a:p>
          <a:p>
            <a:pPr algn="ctr">
              <a:defRPr/>
            </a:pPr>
            <a:r>
              <a:rPr lang="ru-RU" sz="1600" dirty="0"/>
              <a:t>продукции АПК;</a:t>
            </a:r>
          </a:p>
          <a:p>
            <a:pPr algn="ctr">
              <a:buFontTx/>
              <a:buChar char="-"/>
              <a:defRPr/>
            </a:pPr>
            <a:endParaRPr lang="ru-RU" sz="800" dirty="0"/>
          </a:p>
          <a:p>
            <a:pPr algn="ctr">
              <a:defRPr/>
            </a:pPr>
            <a:r>
              <a:rPr lang="ru-RU" sz="1600" dirty="0"/>
              <a:t>- план технического и технологического перевооружения предприятий пищевой и перерабатывающей промышленности, по продвижению продукции АПК Кировской области на международные рынки сбыта </a:t>
            </a:r>
          </a:p>
          <a:p>
            <a:pPr algn="ctr">
              <a:defRPr/>
            </a:pPr>
            <a:endParaRPr lang="ru-RU" sz="1600" b="1" dirty="0">
              <a:solidFill>
                <a:srgbClr val="632523"/>
              </a:solidFill>
              <a:latin typeface="Century Gothic" pitchFamily="34" charset="0"/>
              <a:cs typeface="Arial" charset="0"/>
            </a:endParaRPr>
          </a:p>
        </p:txBody>
      </p:sp>
      <p:sp>
        <p:nvSpPr>
          <p:cNvPr id="8199" name="Прямоугольник 8"/>
          <p:cNvSpPr>
            <a:spLocks noChangeArrowheads="1"/>
          </p:cNvSpPr>
          <p:nvPr/>
        </p:nvSpPr>
        <p:spPr bwMode="auto">
          <a:xfrm>
            <a:off x="755650" y="-171450"/>
            <a:ext cx="82089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 b="1" u="sng">
              <a:solidFill>
                <a:srgbClr val="632523"/>
              </a:solidFill>
              <a:latin typeface="Century Gothic" pitchFamily="34" charset="0"/>
            </a:endParaRPr>
          </a:p>
          <a:p>
            <a:r>
              <a:rPr lang="ru-RU" altLang="ru-RU" b="1">
                <a:solidFill>
                  <a:srgbClr val="270185"/>
                </a:solidFill>
                <a:latin typeface="Century Gothic" pitchFamily="34" charset="0"/>
              </a:rPr>
              <a:t>Реализация регионального проекта  </a:t>
            </a:r>
            <a:r>
              <a:rPr lang="ru-RU" b="1">
                <a:solidFill>
                  <a:srgbClr val="270185"/>
                </a:solidFill>
                <a:latin typeface="Century Gothic" pitchFamily="34" charset="0"/>
              </a:rPr>
              <a:t>«Развитие экспорта продукции агропромышленного комплекса в Кировской области»  в 2021 году</a:t>
            </a:r>
            <a:endParaRPr lang="ru-RU">
              <a:solidFill>
                <a:srgbClr val="270185"/>
              </a:solidFill>
            </a:endParaRPr>
          </a:p>
        </p:txBody>
      </p:sp>
      <p:sp>
        <p:nvSpPr>
          <p:cNvPr id="8200" name="Прямоугольник 9"/>
          <p:cNvSpPr>
            <a:spLocks noChangeArrowheads="1"/>
          </p:cNvSpPr>
          <p:nvPr/>
        </p:nvSpPr>
        <p:spPr bwMode="auto">
          <a:xfrm>
            <a:off x="468313" y="981075"/>
            <a:ext cx="39592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 b="1" u="sng">
                <a:solidFill>
                  <a:srgbClr val="632523"/>
                </a:solidFill>
                <a:latin typeface="Century Gothic" pitchFamily="34" charset="0"/>
              </a:rPr>
              <a:t>В 2021 году в рамках реализации регионального проекта:  </a:t>
            </a:r>
            <a:endParaRPr lang="ru-RU" sz="1600" b="1">
              <a:solidFill>
                <a:srgbClr val="632523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олилиния 24"/>
          <p:cNvSpPr/>
          <p:nvPr/>
        </p:nvSpPr>
        <p:spPr>
          <a:xfrm>
            <a:off x="1403350" y="982663"/>
            <a:ext cx="7561263" cy="500062"/>
          </a:xfrm>
          <a:custGeom>
            <a:avLst/>
            <a:gdLst>
              <a:gd name="connsiteX0" fmla="*/ 59533 w 7643866"/>
              <a:gd name="connsiteY0" fmla="*/ 0 h 357190"/>
              <a:gd name="connsiteX1" fmla="*/ 7584333 w 7643866"/>
              <a:gd name="connsiteY1" fmla="*/ 0 h 357190"/>
              <a:gd name="connsiteX2" fmla="*/ 7643866 w 7643866"/>
              <a:gd name="connsiteY2" fmla="*/ 59533 h 357190"/>
              <a:gd name="connsiteX3" fmla="*/ 7643866 w 7643866"/>
              <a:gd name="connsiteY3" fmla="*/ 357190 h 357190"/>
              <a:gd name="connsiteX4" fmla="*/ 0 w 7643866"/>
              <a:gd name="connsiteY4" fmla="*/ 357190 h 357190"/>
              <a:gd name="connsiteX5" fmla="*/ 0 w 7643866"/>
              <a:gd name="connsiteY5" fmla="*/ 59533 h 357190"/>
              <a:gd name="connsiteX6" fmla="*/ 17437 w 7643866"/>
              <a:gd name="connsiteY6" fmla="*/ 17437 h 357190"/>
              <a:gd name="connsiteX7" fmla="*/ 59533 w 7643866"/>
              <a:gd name="connsiteY7" fmla="*/ 0 h 357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2">
                <a:lumMod val="60000"/>
                <a:lumOff val="40000"/>
                <a:alpha val="46000"/>
              </a:schemeClr>
            </a:solidFill>
            <a:prstDash val="solid"/>
          </a:ln>
          <a:effectLst>
            <a:outerShdw blurRad="50800" dist="50800" dir="5400000" algn="ctr" rotWithShape="0">
              <a:srgbClr val="000000">
                <a:alpha val="2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786563" y="6492875"/>
            <a:ext cx="2133600" cy="365125"/>
          </a:xfrm>
        </p:spPr>
        <p:txBody>
          <a:bodyPr/>
          <a:lstStyle/>
          <a:p>
            <a:pPr>
              <a:defRPr/>
            </a:pPr>
            <a:fld id="{FF96A538-0547-4619-8396-E9AD85AACA55}" type="slidenum">
              <a:rPr lang="ru-RU"/>
              <a:pPr>
                <a:defRPr/>
              </a:pPr>
              <a:t>8</a:t>
            </a:fld>
            <a:endParaRPr lang="ru-RU" dirty="0"/>
          </a:p>
        </p:txBody>
      </p:sp>
      <p:sp>
        <p:nvSpPr>
          <p:cNvPr id="9220" name="TextBox 4"/>
          <p:cNvSpPr txBox="1">
            <a:spLocks noChangeArrowheads="1"/>
          </p:cNvSpPr>
          <p:nvPr/>
        </p:nvSpPr>
        <p:spPr bwMode="auto">
          <a:xfrm>
            <a:off x="107950" y="260350"/>
            <a:ext cx="88566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270185"/>
                </a:solidFill>
                <a:latin typeface="Calibri" pitchFamily="34" charset="0"/>
              </a:rPr>
              <a:t>Основные результаты реализации государственной программы в 2021 году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7950" y="1127125"/>
            <a:ext cx="12954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Задача 2</a:t>
            </a: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179388" y="908050"/>
            <a:ext cx="720725" cy="3175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619250" y="982663"/>
            <a:ext cx="7143750" cy="5127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Corbel" pitchFamily="34" charset="0"/>
                <a:cs typeface="+mn-cs"/>
              </a:rPr>
              <a:t>Создание условий для развития субъектов малых форм хозяйствования в сельской местности</a:t>
            </a:r>
          </a:p>
        </p:txBody>
      </p:sp>
      <p:sp>
        <p:nvSpPr>
          <p:cNvPr id="39" name="Прямоугольник с двумя скругленными противолежащими углами 38"/>
          <p:cNvSpPr/>
          <p:nvPr/>
        </p:nvSpPr>
        <p:spPr>
          <a:xfrm>
            <a:off x="468313" y="2276475"/>
            <a:ext cx="3743325" cy="4286250"/>
          </a:xfrm>
          <a:prstGeom prst="round2Diag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622300">
              <a:lnSpc>
                <a:spcPct val="90000"/>
              </a:lnSpc>
              <a:spcAft>
                <a:spcPct val="35000"/>
              </a:spcAft>
              <a:defRPr/>
            </a:pPr>
            <a:endParaRPr lang="ru-RU" sz="1400" dirty="0">
              <a:solidFill>
                <a:schemeClr val="tx1"/>
              </a:solidFill>
              <a:cs typeface="Arial" pitchFamily="34" charset="0"/>
            </a:endParaRPr>
          </a:p>
          <a:p>
            <a:pPr algn="ctr" defTabSz="622300">
              <a:lnSpc>
                <a:spcPct val="90000"/>
              </a:lnSpc>
              <a:spcAft>
                <a:spcPct val="35000"/>
              </a:spcAft>
              <a:defRPr/>
            </a:pPr>
            <a:endParaRPr lang="ru-RU" sz="1400" dirty="0">
              <a:solidFill>
                <a:schemeClr val="tx1"/>
              </a:solidFill>
              <a:cs typeface="Arial" pitchFamily="34" charset="0"/>
            </a:endParaRPr>
          </a:p>
          <a:p>
            <a:pPr algn="ctr" defTabSz="6223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b="1" u="sng" dirty="0" err="1">
                <a:solidFill>
                  <a:srgbClr val="0000FF"/>
                </a:solidFill>
                <a:latin typeface="+mj-lt"/>
                <a:cs typeface="Arial" pitchFamily="34" charset="0"/>
              </a:rPr>
              <a:t>грантовую</a:t>
            </a:r>
            <a:r>
              <a:rPr lang="ru-RU" sz="1600" b="1" u="sng" dirty="0">
                <a:solidFill>
                  <a:srgbClr val="0000FF"/>
                </a:solidFill>
                <a:latin typeface="+mj-lt"/>
                <a:cs typeface="Arial" pitchFamily="34" charset="0"/>
              </a:rPr>
              <a:t> поддержку получили:</a:t>
            </a:r>
          </a:p>
          <a:p>
            <a:pPr algn="ctr" defTabSz="622300">
              <a:lnSpc>
                <a:spcPct val="90000"/>
              </a:lnSpc>
              <a:spcAft>
                <a:spcPct val="35000"/>
              </a:spcAft>
              <a:defRPr/>
            </a:pPr>
            <a:endParaRPr lang="ru-RU" sz="1600" b="1" u="sng" dirty="0">
              <a:solidFill>
                <a:srgbClr val="0000FF"/>
              </a:solidFill>
              <a:latin typeface="+mj-lt"/>
              <a:cs typeface="Arial" pitchFamily="34" charset="0"/>
            </a:endParaRPr>
          </a:p>
          <a:p>
            <a:pPr defTabSz="622300">
              <a:lnSpc>
                <a:spcPct val="90000"/>
              </a:lnSpc>
              <a:spcAft>
                <a:spcPct val="35000"/>
              </a:spcAft>
              <a:buFont typeface="Symbol" pitchFamily="18" charset="2"/>
              <a:buChar char="·"/>
              <a:defRPr/>
            </a:pPr>
            <a:r>
              <a:rPr lang="ru-RU" sz="1600" b="1" dirty="0">
                <a:solidFill>
                  <a:srgbClr val="0000FF"/>
                </a:solidFill>
                <a:cs typeface="Arial" pitchFamily="34" charset="0"/>
              </a:rPr>
              <a:t>4</a:t>
            </a:r>
            <a:r>
              <a:rPr lang="ru-RU" sz="1600" b="1" dirty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ru-RU" sz="1400" b="1" dirty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cs typeface="Arial" pitchFamily="34" charset="0"/>
              </a:rPr>
              <a:t>Крестьянских (фермерских) хозяйства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rPr>
              <a:t>(план –  4)</a:t>
            </a:r>
            <a:r>
              <a:rPr lang="ru-RU" sz="1400" dirty="0">
                <a:solidFill>
                  <a:schemeClr val="tx1"/>
                </a:solidFill>
                <a:cs typeface="Arial" pitchFamily="34" charset="0"/>
              </a:rPr>
              <a:t>,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rPr>
              <a:t> </a:t>
            </a:r>
          </a:p>
          <a:p>
            <a:pPr algn="ctr" defTabSz="6223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400" dirty="0">
                <a:solidFill>
                  <a:schemeClr val="tx1"/>
                </a:solidFill>
                <a:cs typeface="Arial" pitchFamily="34" charset="0"/>
              </a:rPr>
              <a:t>обеспечен прирост объема произведенной сельскохозяйственной продукции  </a:t>
            </a:r>
            <a:r>
              <a:rPr lang="ru-RU" sz="1400" dirty="0">
                <a:solidFill>
                  <a:srgbClr val="0000FF"/>
                </a:solidFill>
                <a:cs typeface="Arial" pitchFamily="34" charset="0"/>
              </a:rPr>
              <a:t>на </a:t>
            </a:r>
            <a:r>
              <a:rPr lang="ru-RU" sz="1400" b="1" dirty="0">
                <a:solidFill>
                  <a:srgbClr val="0000FF"/>
                </a:solidFill>
                <a:cs typeface="Arial" pitchFamily="34" charset="0"/>
              </a:rPr>
              <a:t>20,4% 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rPr>
              <a:t>(план - 6%)</a:t>
            </a:r>
            <a:r>
              <a:rPr lang="ru-RU" sz="1400" b="1" dirty="0">
                <a:solidFill>
                  <a:schemeClr val="tx1"/>
                </a:solidFill>
                <a:cs typeface="Arial" pitchFamily="34" charset="0"/>
              </a:rPr>
              <a:t>; </a:t>
            </a:r>
          </a:p>
          <a:p>
            <a:pPr defTabSz="622300">
              <a:lnSpc>
                <a:spcPct val="90000"/>
              </a:lnSpc>
              <a:spcAft>
                <a:spcPct val="35000"/>
              </a:spcAft>
              <a:buFont typeface="Symbol" pitchFamily="18" charset="2"/>
              <a:buChar char="·"/>
              <a:defRPr/>
            </a:pPr>
            <a:r>
              <a:rPr lang="ru-RU" sz="1400" b="1" dirty="0">
                <a:solidFill>
                  <a:srgbClr val="0000FF"/>
                </a:solidFill>
                <a:sym typeface="Symbol"/>
              </a:rPr>
              <a:t>2</a:t>
            </a:r>
            <a:r>
              <a:rPr lang="ru-RU" sz="1400" dirty="0">
                <a:solidFill>
                  <a:srgbClr val="270284"/>
                </a:solidFill>
              </a:rPr>
              <a:t> </a:t>
            </a:r>
            <a:r>
              <a:rPr lang="ru-RU" sz="1400" dirty="0">
                <a:solidFill>
                  <a:schemeClr val="tx1"/>
                </a:solidFill>
              </a:rPr>
              <a:t>сельскохозяйственных потребительских кооператива на развитие материально-технической </a:t>
            </a:r>
          </a:p>
          <a:p>
            <a:pPr defTabSz="6223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400" dirty="0">
                <a:solidFill>
                  <a:schemeClr val="tx1"/>
                </a:solidFill>
              </a:rPr>
              <a:t>базы 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(план – 2)</a:t>
            </a:r>
            <a:r>
              <a:rPr lang="ru-RU" sz="1400" b="1" dirty="0">
                <a:solidFill>
                  <a:schemeClr val="tx1"/>
                </a:solidFill>
              </a:rPr>
              <a:t>,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</a:rPr>
              <a:t>обеспечен прирост объема реализованной сельскохозяйственной продукции на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69,9% (план – 8%)</a:t>
            </a:r>
          </a:p>
          <a:p>
            <a:pPr algn="ctr" defTabSz="622300">
              <a:lnSpc>
                <a:spcPct val="90000"/>
              </a:lnSpc>
              <a:spcAft>
                <a:spcPct val="35000"/>
              </a:spcAft>
              <a:defRPr/>
            </a:pPr>
            <a:endParaRPr lang="ru-RU" sz="1400" b="1" dirty="0">
              <a:solidFill>
                <a:schemeClr val="tx1"/>
              </a:solidFill>
              <a:cs typeface="Arial" pitchFamily="34" charset="0"/>
            </a:endParaRPr>
          </a:p>
          <a:p>
            <a:pPr algn="ctr" defTabSz="622300">
              <a:lnSpc>
                <a:spcPct val="90000"/>
              </a:lnSpc>
              <a:spcAft>
                <a:spcPct val="35000"/>
              </a:spcAft>
              <a:defRPr/>
            </a:pPr>
            <a:endParaRPr lang="ru-RU" sz="1400" b="1" dirty="0">
              <a:solidFill>
                <a:schemeClr val="tx1"/>
              </a:solidFill>
              <a:cs typeface="Arial" pitchFamily="34" charset="0"/>
            </a:endParaRPr>
          </a:p>
          <a:p>
            <a:pPr>
              <a:defRPr/>
            </a:pPr>
            <a:endParaRPr lang="ru-RU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40" name="Прямоугольник с двумя скругленными противолежащими углами 39"/>
          <p:cNvSpPr/>
          <p:nvPr/>
        </p:nvSpPr>
        <p:spPr>
          <a:xfrm>
            <a:off x="4572000" y="3789363"/>
            <a:ext cx="4105275" cy="2808287"/>
          </a:xfrm>
          <a:prstGeom prst="round2Diag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u="sng" dirty="0">
                <a:solidFill>
                  <a:srgbClr val="0000CC"/>
                </a:solidFill>
              </a:rPr>
              <a:t>В рамках реализации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u="sng" dirty="0">
                <a:solidFill>
                  <a:srgbClr val="0000CC"/>
                </a:solidFill>
              </a:rPr>
              <a:t>регионального проекта «Акселерация субъектов малого и среднего предпринимательства в Кировской области»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u="sng" dirty="0">
              <a:solidFill>
                <a:srgbClr val="0000CC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</a:rPr>
              <a:t>предоставлены  гранты «Агростартап» на создание и (или) развитие хозяйств </a:t>
            </a:r>
            <a:r>
              <a:rPr lang="ru-RU" sz="1400" b="1" dirty="0">
                <a:solidFill>
                  <a:srgbClr val="0000FF"/>
                </a:solidFill>
              </a:rPr>
              <a:t>11 заявителям 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</a:rPr>
              <a:t>создано</a:t>
            </a:r>
            <a:r>
              <a:rPr lang="ru-RU" sz="1400" dirty="0">
                <a:solidFill>
                  <a:srgbClr val="0000FF"/>
                </a:solidFill>
              </a:rPr>
              <a:t> </a:t>
            </a:r>
            <a:r>
              <a:rPr lang="ru-RU" sz="1400" b="1" dirty="0">
                <a:solidFill>
                  <a:srgbClr val="0000FF"/>
                </a:solidFill>
              </a:rPr>
              <a:t>13 новых рабочих мест</a:t>
            </a:r>
          </a:p>
        </p:txBody>
      </p:sp>
      <p:sp>
        <p:nvSpPr>
          <p:cNvPr id="9226" name="Rectangle 16"/>
          <p:cNvSpPr>
            <a:spLocks noChangeArrowheads="1"/>
          </p:cNvSpPr>
          <p:nvPr/>
        </p:nvSpPr>
        <p:spPr bwMode="auto">
          <a:xfrm>
            <a:off x="539750" y="1524000"/>
            <a:ext cx="7461250" cy="5238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 eaLnBrk="0" hangingPunct="0"/>
            <a:r>
              <a:rPr lang="ru-RU" sz="1400" b="1" i="1">
                <a:solidFill>
                  <a:srgbClr val="0000FF"/>
                </a:solidFill>
                <a:cs typeface="Times New Roman" pitchFamily="18" charset="0"/>
              </a:rPr>
              <a:t>Подпрограмма «Развитие малых форм хозяйствования Кировской области»</a:t>
            </a:r>
            <a:endParaRPr lang="ru-RU">
              <a:solidFill>
                <a:srgbClr val="0000FF"/>
              </a:solidFill>
            </a:endParaRPr>
          </a:p>
        </p:txBody>
      </p:sp>
      <p:pic>
        <p:nvPicPr>
          <p:cNvPr id="9227" name="Picture 14" descr="Кировская область в 2019 году продала пять тысяч племенных голов КР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7538" y="2060575"/>
            <a:ext cx="2070100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8" name="Picture 15" descr="20190927_09202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9925" y="1989138"/>
            <a:ext cx="1873250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олилиния 24"/>
          <p:cNvSpPr/>
          <p:nvPr/>
        </p:nvSpPr>
        <p:spPr>
          <a:xfrm>
            <a:off x="1403350" y="765175"/>
            <a:ext cx="7561263" cy="500063"/>
          </a:xfrm>
          <a:custGeom>
            <a:avLst/>
            <a:gdLst>
              <a:gd name="connsiteX0" fmla="*/ 59533 w 7643866"/>
              <a:gd name="connsiteY0" fmla="*/ 0 h 357190"/>
              <a:gd name="connsiteX1" fmla="*/ 7584333 w 7643866"/>
              <a:gd name="connsiteY1" fmla="*/ 0 h 357190"/>
              <a:gd name="connsiteX2" fmla="*/ 7643866 w 7643866"/>
              <a:gd name="connsiteY2" fmla="*/ 59533 h 357190"/>
              <a:gd name="connsiteX3" fmla="*/ 7643866 w 7643866"/>
              <a:gd name="connsiteY3" fmla="*/ 357190 h 357190"/>
              <a:gd name="connsiteX4" fmla="*/ 0 w 7643866"/>
              <a:gd name="connsiteY4" fmla="*/ 357190 h 357190"/>
              <a:gd name="connsiteX5" fmla="*/ 0 w 7643866"/>
              <a:gd name="connsiteY5" fmla="*/ 59533 h 357190"/>
              <a:gd name="connsiteX6" fmla="*/ 17437 w 7643866"/>
              <a:gd name="connsiteY6" fmla="*/ 17437 h 357190"/>
              <a:gd name="connsiteX7" fmla="*/ 59533 w 7643866"/>
              <a:gd name="connsiteY7" fmla="*/ 0 h 357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2">
                <a:lumMod val="60000"/>
                <a:lumOff val="40000"/>
                <a:alpha val="46000"/>
              </a:schemeClr>
            </a:solidFill>
            <a:prstDash val="solid"/>
          </a:ln>
          <a:effectLst>
            <a:outerShdw blurRad="50800" dist="50800" dir="5400000" algn="ctr" rotWithShape="0">
              <a:srgbClr val="000000">
                <a:alpha val="2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786563" y="6492875"/>
            <a:ext cx="2133600" cy="365125"/>
          </a:xfrm>
        </p:spPr>
        <p:txBody>
          <a:bodyPr/>
          <a:lstStyle/>
          <a:p>
            <a:pPr>
              <a:defRPr/>
            </a:pPr>
            <a:fld id="{1EF40A11-A364-4A78-8465-B2D8A7C7536E}" type="slidenum">
              <a:rPr lang="ru-RU"/>
              <a:pPr>
                <a:defRPr/>
              </a:pPr>
              <a:t>9</a:t>
            </a:fld>
            <a:endParaRPr lang="ru-RU" dirty="0"/>
          </a:p>
        </p:txBody>
      </p:sp>
      <p:sp>
        <p:nvSpPr>
          <p:cNvPr id="10244" name="TextBox 4"/>
          <p:cNvSpPr txBox="1">
            <a:spLocks noChangeArrowheads="1"/>
          </p:cNvSpPr>
          <p:nvPr/>
        </p:nvSpPr>
        <p:spPr bwMode="auto">
          <a:xfrm>
            <a:off x="107950" y="260350"/>
            <a:ext cx="88566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270185"/>
                </a:solidFill>
                <a:latin typeface="Calibri" pitchFamily="34" charset="0"/>
              </a:rPr>
              <a:t>Основные результаты реализации государственной программы в 2021 году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7950" y="909638"/>
            <a:ext cx="12954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Задача 3</a:t>
            </a: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179388" y="836613"/>
            <a:ext cx="720725" cy="3175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547813" y="765175"/>
            <a:ext cx="7215187" cy="511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Corbel" pitchFamily="34" charset="0"/>
                <a:cs typeface="+mn-cs"/>
              </a:rPr>
              <a:t>Создание комфортных условий жизнедеятельности в населенных пунктах, расположенных на сельских территориях</a:t>
            </a:r>
          </a:p>
        </p:txBody>
      </p:sp>
      <p:sp>
        <p:nvSpPr>
          <p:cNvPr id="39" name="Прямоугольник с двумя скругленными противолежащими углами 38"/>
          <p:cNvSpPr/>
          <p:nvPr/>
        </p:nvSpPr>
        <p:spPr>
          <a:xfrm>
            <a:off x="179388" y="1844675"/>
            <a:ext cx="5184775" cy="1800225"/>
          </a:xfrm>
          <a:prstGeom prst="round2Diag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14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400" dirty="0">
                <a:solidFill>
                  <a:schemeClr val="tx1"/>
                </a:solidFill>
              </a:rPr>
              <a:t> выданы свидетельства на строительство жилья </a:t>
            </a:r>
            <a:r>
              <a:rPr lang="ru-RU" sz="1400" b="1" dirty="0">
                <a:solidFill>
                  <a:srgbClr val="0000FF"/>
                </a:solidFill>
              </a:rPr>
              <a:t>4 семьям</a:t>
            </a:r>
            <a:r>
              <a:rPr lang="ru-RU" sz="1400" dirty="0">
                <a:solidFill>
                  <a:srgbClr val="0000FF"/>
                </a:solidFill>
              </a:rPr>
              <a:t>, </a:t>
            </a:r>
            <a:r>
              <a:rPr lang="ru-RU" sz="1400" dirty="0">
                <a:solidFill>
                  <a:schemeClr val="tx1"/>
                </a:solidFill>
              </a:rPr>
              <a:t>проживающим на сельских территориях (план – 3 семьи);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14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400" dirty="0">
                <a:solidFill>
                  <a:schemeClr val="tx1"/>
                </a:solidFill>
              </a:rPr>
              <a:t> введено в эксплуатацию </a:t>
            </a:r>
            <a:r>
              <a:rPr lang="ru-RU" sz="1400" b="1" dirty="0">
                <a:solidFill>
                  <a:srgbClr val="0000FF"/>
                </a:solidFill>
              </a:rPr>
              <a:t>412,8  кв. метра жилья</a:t>
            </a:r>
            <a:r>
              <a:rPr lang="ru-RU" sz="1400" dirty="0">
                <a:solidFill>
                  <a:srgbClr val="0000FF"/>
                </a:solidFill>
              </a:rPr>
              <a:t>;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14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400" dirty="0">
                <a:solidFill>
                  <a:schemeClr val="tx1"/>
                </a:solidFill>
              </a:rPr>
              <a:t> введено в действие </a:t>
            </a:r>
            <a:r>
              <a:rPr lang="ru-RU" sz="1400" b="1" dirty="0">
                <a:solidFill>
                  <a:srgbClr val="0000FF"/>
                </a:solidFill>
              </a:rPr>
              <a:t>12,261 километра </a:t>
            </a:r>
            <a:r>
              <a:rPr lang="ru-RU" sz="1400" dirty="0"/>
              <a:t>локальных водопроводов на сельских территориях (105,7% к плану)</a:t>
            </a:r>
            <a:endParaRPr lang="ru-RU" sz="14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40" name="Прямоугольник с двумя скругленными противолежащими углами 39"/>
          <p:cNvSpPr/>
          <p:nvPr/>
        </p:nvSpPr>
        <p:spPr>
          <a:xfrm>
            <a:off x="4643438" y="3860800"/>
            <a:ext cx="4176712" cy="2701925"/>
          </a:xfrm>
          <a:prstGeom prst="round2Diag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14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400" dirty="0">
                <a:solidFill>
                  <a:schemeClr val="tx1"/>
                </a:solidFill>
              </a:rPr>
              <a:t> разработаны </a:t>
            </a:r>
            <a:r>
              <a:rPr lang="ru-RU" sz="1400" b="1" dirty="0">
                <a:solidFill>
                  <a:srgbClr val="0000FF"/>
                </a:solidFill>
              </a:rPr>
              <a:t>проектные документации </a:t>
            </a:r>
            <a:r>
              <a:rPr lang="ru-RU" sz="1400" dirty="0">
                <a:solidFill>
                  <a:schemeClr val="tx1"/>
                </a:solidFill>
              </a:rPr>
              <a:t>на  капитальный ремонт  </a:t>
            </a:r>
            <a:r>
              <a:rPr lang="ru-RU" sz="1400" b="1" dirty="0">
                <a:solidFill>
                  <a:srgbClr val="0000FF"/>
                </a:solidFill>
              </a:rPr>
              <a:t>3  </a:t>
            </a:r>
            <a:r>
              <a:rPr lang="ru-RU" sz="1400" dirty="0">
                <a:solidFill>
                  <a:schemeClr val="tx1"/>
                </a:solidFill>
              </a:rPr>
              <a:t>автомобильных   дорог </a:t>
            </a:r>
            <a:r>
              <a:rPr lang="ru-RU" sz="1400">
                <a:solidFill>
                  <a:schemeClr val="tx1"/>
                </a:solidFill>
              </a:rPr>
              <a:t>местного  значения </a:t>
            </a:r>
            <a:r>
              <a:rPr lang="ru-RU" sz="1400" dirty="0">
                <a:solidFill>
                  <a:schemeClr val="tx1"/>
                </a:solidFill>
              </a:rPr>
              <a:t>;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400" dirty="0">
                <a:solidFill>
                  <a:schemeClr val="tx1"/>
                </a:solidFill>
              </a:rPr>
              <a:t>  капитально отремонтировано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00FF"/>
                </a:solidFill>
              </a:rPr>
              <a:t>13,233 километра</a:t>
            </a:r>
            <a:r>
              <a:rPr lang="ru-RU" sz="1400" dirty="0">
                <a:solidFill>
                  <a:schemeClr val="tx1"/>
                </a:solidFill>
              </a:rPr>
              <a:t> автомобильных  дорог 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</a:rPr>
              <a:t>  - реализовано </a:t>
            </a:r>
            <a:r>
              <a:rPr lang="ru-RU" sz="1400" b="1" dirty="0">
                <a:solidFill>
                  <a:srgbClr val="0000FF"/>
                </a:solidFill>
              </a:rPr>
              <a:t>95 проектов </a:t>
            </a:r>
            <a:r>
              <a:rPr lang="ru-RU" sz="1400" dirty="0">
                <a:solidFill>
                  <a:schemeClr val="tx1"/>
                </a:solidFill>
              </a:rPr>
              <a:t>по благоустройству сельских территорий  на территории 39 муниципальных образований Кировской области </a:t>
            </a:r>
            <a:r>
              <a:rPr lang="ru-RU" sz="1400" dirty="0"/>
              <a:t>(в 2,7 раза выше плана)</a:t>
            </a:r>
            <a:endParaRPr lang="ru-RU" sz="14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0250" name="Rectangle 18"/>
          <p:cNvSpPr>
            <a:spLocks noChangeArrowheads="1"/>
          </p:cNvSpPr>
          <p:nvPr/>
        </p:nvSpPr>
        <p:spPr bwMode="auto">
          <a:xfrm>
            <a:off x="179388" y="1341438"/>
            <a:ext cx="8964612" cy="33813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ru-RU" sz="1600" b="1" i="1">
                <a:solidFill>
                  <a:srgbClr val="0000FF"/>
                </a:solidFill>
                <a:cs typeface="Times New Roman" pitchFamily="18" charset="0"/>
              </a:rPr>
              <a:t>Подпрограмма «Комплексное развитие сельских территорий Кировской области»</a:t>
            </a:r>
            <a:endParaRPr lang="ru-RU" sz="1600">
              <a:solidFill>
                <a:srgbClr val="0000FF"/>
              </a:solidFill>
            </a:endParaRPr>
          </a:p>
        </p:txBody>
      </p:sp>
      <p:pic>
        <p:nvPicPr>
          <p:cNvPr id="10251" name="Picture 15" descr="Детская площадка Верхобыстрицкое посел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5513" y="5300663"/>
            <a:ext cx="1944687" cy="129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2" name="Picture 16" descr="Дорога после ремонт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4076700"/>
            <a:ext cx="1800225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3" name="Picture 17" descr="финансовая дисциплина организации 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95513" y="3933825"/>
            <a:ext cx="1944687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4" name="Picture 18" descr="Нигамадьянов Г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95963" y="1773238"/>
            <a:ext cx="2944812" cy="179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2263</TotalTime>
  <Words>933</Words>
  <Application>Microsoft Office PowerPoint</Application>
  <PresentationFormat>Экран (4:3)</PresentationFormat>
  <Paragraphs>163</Paragraphs>
  <Slides>10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Arial</vt:lpstr>
      <vt:lpstr>Calibri</vt:lpstr>
      <vt:lpstr>Times New Roman</vt:lpstr>
      <vt:lpstr>Corbel</vt:lpstr>
      <vt:lpstr>Century Gothic</vt:lpstr>
      <vt:lpstr>Symbol</vt:lpstr>
      <vt:lpstr>Georgia</vt:lpstr>
      <vt:lpstr>Тема Office</vt:lpstr>
      <vt:lpstr>Диаграмма Microsoft Office Excel</vt:lpstr>
      <vt:lpstr>Государственная программа Кировской области  «Развитие агропромышленного комплекса»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288</cp:revision>
  <dcterms:created xsi:type="dcterms:W3CDTF">2020-09-21T10:46:46Z</dcterms:created>
  <dcterms:modified xsi:type="dcterms:W3CDTF">2022-04-06T11:00:22Z</dcterms:modified>
</cp:coreProperties>
</file>